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2.xml" ContentType="application/vnd.openxmlformats-officedocument.drawingml.chart+xml"/>
  <Override PartName="/ppt/drawings/drawing1.xml" ContentType="application/vnd.openxmlformats-officedocument.drawingml.chartshapes+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23"/>
  </p:notesMasterIdLst>
  <p:sldIdLst>
    <p:sldId id="338" r:id="rId2"/>
    <p:sldId id="300" r:id="rId3"/>
    <p:sldId id="322" r:id="rId4"/>
    <p:sldId id="313" r:id="rId5"/>
    <p:sldId id="323" r:id="rId6"/>
    <p:sldId id="324" r:id="rId7"/>
    <p:sldId id="291" r:id="rId8"/>
    <p:sldId id="292" r:id="rId9"/>
    <p:sldId id="328" r:id="rId10"/>
    <p:sldId id="329" r:id="rId11"/>
    <p:sldId id="327" r:id="rId12"/>
    <p:sldId id="339" r:id="rId13"/>
    <p:sldId id="293" r:id="rId14"/>
    <p:sldId id="334" r:id="rId15"/>
    <p:sldId id="332" r:id="rId16"/>
    <p:sldId id="317" r:id="rId17"/>
    <p:sldId id="333" r:id="rId18"/>
    <p:sldId id="325" r:id="rId19"/>
    <p:sldId id="326" r:id="rId20"/>
    <p:sldId id="336" r:id="rId21"/>
    <p:sldId id="335" r:id="rId22"/>
  </p:sldIdLst>
  <p:sldSz cx="9144000" cy="6858000" type="screen4x3"/>
  <p:notesSz cx="6858000" cy="9144000"/>
  <p:embeddedFontLst>
    <p:embeddedFont>
      <p:font typeface="Calibri" panose="020F0502020204030204" pitchFamily="34" charset="0"/>
      <p:regular r:id="rId24"/>
      <p:bold r:id="rId25"/>
      <p:italic r:id="rId26"/>
      <p:boldItalic r:id="rId27"/>
    </p:embeddedFont>
  </p:embeddedFontLst>
  <p:defaultTextStyle>
    <a:defPPr>
      <a:defRPr lang="en-US"/>
    </a:defPPr>
    <a:lvl1pPr marL="0" algn="l" defTabSz="842670" rtl="0" eaLnBrk="1" latinLnBrk="0" hangingPunct="1">
      <a:defRPr sz="1700" kern="1200">
        <a:solidFill>
          <a:schemeClr val="tx1"/>
        </a:solidFill>
        <a:latin typeface="+mn-lt"/>
        <a:ea typeface="+mn-ea"/>
        <a:cs typeface="+mn-cs"/>
      </a:defRPr>
    </a:lvl1pPr>
    <a:lvl2pPr marL="421335" algn="l" defTabSz="842670" rtl="0" eaLnBrk="1" latinLnBrk="0" hangingPunct="1">
      <a:defRPr sz="1700" kern="1200">
        <a:solidFill>
          <a:schemeClr val="tx1"/>
        </a:solidFill>
        <a:latin typeface="+mn-lt"/>
        <a:ea typeface="+mn-ea"/>
        <a:cs typeface="+mn-cs"/>
      </a:defRPr>
    </a:lvl2pPr>
    <a:lvl3pPr marL="842670" algn="l" defTabSz="842670" rtl="0" eaLnBrk="1" latinLnBrk="0" hangingPunct="1">
      <a:defRPr sz="1700" kern="1200">
        <a:solidFill>
          <a:schemeClr val="tx1"/>
        </a:solidFill>
        <a:latin typeface="+mn-lt"/>
        <a:ea typeface="+mn-ea"/>
        <a:cs typeface="+mn-cs"/>
      </a:defRPr>
    </a:lvl3pPr>
    <a:lvl4pPr marL="1264005" algn="l" defTabSz="842670" rtl="0" eaLnBrk="1" latinLnBrk="0" hangingPunct="1">
      <a:defRPr sz="1700" kern="1200">
        <a:solidFill>
          <a:schemeClr val="tx1"/>
        </a:solidFill>
        <a:latin typeface="+mn-lt"/>
        <a:ea typeface="+mn-ea"/>
        <a:cs typeface="+mn-cs"/>
      </a:defRPr>
    </a:lvl4pPr>
    <a:lvl5pPr marL="1685339" algn="l" defTabSz="842670" rtl="0" eaLnBrk="1" latinLnBrk="0" hangingPunct="1">
      <a:defRPr sz="1700" kern="1200">
        <a:solidFill>
          <a:schemeClr val="tx1"/>
        </a:solidFill>
        <a:latin typeface="+mn-lt"/>
        <a:ea typeface="+mn-ea"/>
        <a:cs typeface="+mn-cs"/>
      </a:defRPr>
    </a:lvl5pPr>
    <a:lvl6pPr marL="2106675" algn="l" defTabSz="842670" rtl="0" eaLnBrk="1" latinLnBrk="0" hangingPunct="1">
      <a:defRPr sz="1700" kern="1200">
        <a:solidFill>
          <a:schemeClr val="tx1"/>
        </a:solidFill>
        <a:latin typeface="+mn-lt"/>
        <a:ea typeface="+mn-ea"/>
        <a:cs typeface="+mn-cs"/>
      </a:defRPr>
    </a:lvl6pPr>
    <a:lvl7pPr marL="2528009" algn="l" defTabSz="842670" rtl="0" eaLnBrk="1" latinLnBrk="0" hangingPunct="1">
      <a:defRPr sz="1700" kern="1200">
        <a:solidFill>
          <a:schemeClr val="tx1"/>
        </a:solidFill>
        <a:latin typeface="+mn-lt"/>
        <a:ea typeface="+mn-ea"/>
        <a:cs typeface="+mn-cs"/>
      </a:defRPr>
    </a:lvl7pPr>
    <a:lvl8pPr marL="2949344" algn="l" defTabSz="842670" rtl="0" eaLnBrk="1" latinLnBrk="0" hangingPunct="1">
      <a:defRPr sz="1700" kern="1200">
        <a:solidFill>
          <a:schemeClr val="tx1"/>
        </a:solidFill>
        <a:latin typeface="+mn-lt"/>
        <a:ea typeface="+mn-ea"/>
        <a:cs typeface="+mn-cs"/>
      </a:defRPr>
    </a:lvl8pPr>
    <a:lvl9pPr marL="3370679" algn="l" defTabSz="842670" rtl="0" eaLnBrk="1" latinLnBrk="0" hangingPunct="1">
      <a:defRPr sz="1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1C57"/>
    <a:srgbClr val="B3CCEB"/>
    <a:srgbClr val="F2F7FC"/>
    <a:srgbClr val="E4EDF8"/>
    <a:srgbClr val="FFEEB9"/>
    <a:srgbClr val="FFE7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088" autoAdjust="0"/>
    <p:restoredTop sz="95027" autoAdjust="0"/>
  </p:normalViewPr>
  <p:slideViewPr>
    <p:cSldViewPr snapToGrid="0" snapToObjects="1">
      <p:cViewPr varScale="1">
        <p:scale>
          <a:sx n="70" d="100"/>
          <a:sy n="70" d="100"/>
        </p:scale>
        <p:origin x="1692" y="72"/>
      </p:cViewPr>
      <p:guideLst>
        <p:guide orient="horz" pos="2160"/>
        <p:guide pos="2880"/>
      </p:guideLst>
    </p:cSldViewPr>
  </p:slideViewPr>
  <p:outlineViewPr>
    <p:cViewPr>
      <p:scale>
        <a:sx n="33" d="100"/>
        <a:sy n="33" d="100"/>
      </p:scale>
      <p:origin x="0" y="9516"/>
    </p:cViewPr>
  </p:outlineViewPr>
  <p:notesTextViewPr>
    <p:cViewPr>
      <p:scale>
        <a:sx n="100" d="100"/>
        <a:sy n="100" d="100"/>
      </p:scale>
      <p:origin x="0" y="0"/>
    </p:cViewPr>
  </p:notesTextViewPr>
  <p:sorterViewPr>
    <p:cViewPr>
      <p:scale>
        <a:sx n="100" d="100"/>
        <a:sy n="100" d="100"/>
      </p:scale>
      <p:origin x="0" y="0"/>
    </p:cViewPr>
  </p:sorterViewPr>
  <p:gridSpacing cx="180023" cy="180023"/>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30"/>
      <c:rotY val="0"/>
      <c:rAngAx val="0"/>
    </c:view3D>
    <c:floor>
      <c:thickness val="0"/>
    </c:floor>
    <c:sideWall>
      <c:thickness val="0"/>
    </c:sideWall>
    <c:backWall>
      <c:thickness val="0"/>
    </c:backWall>
    <c:plotArea>
      <c:layout>
        <c:manualLayout>
          <c:layoutTarget val="inner"/>
          <c:xMode val="edge"/>
          <c:yMode val="edge"/>
          <c:x val="5.6683183334060104E-2"/>
          <c:y val="4.3981444214984317E-2"/>
          <c:w val="0.92320413235832222"/>
          <c:h val="0.95601855578501571"/>
        </c:manualLayout>
      </c:layout>
      <c:pie3DChart>
        <c:varyColors val="1"/>
        <c:ser>
          <c:idx val="0"/>
          <c:order val="0"/>
          <c:explosion val="26"/>
          <c:dLbls>
            <c:dLbl>
              <c:idx val="0"/>
              <c:layout>
                <c:manualLayout>
                  <c:x val="-0.17408929238387932"/>
                  <c:y val="-0.14513123014797838"/>
                </c:manualLayout>
              </c:layout>
              <c:tx>
                <c:rich>
                  <a:bodyPr anchor="t" anchorCtr="1"/>
                  <a:lstStyle/>
                  <a:p>
                    <a:pPr>
                      <a:defRPr sz="1400" b="1"/>
                    </a:pPr>
                    <a:r>
                      <a:rPr lang="en-US" dirty="0"/>
                      <a:t>Cemented Carbides - hardmetal
55%</a:t>
                    </a:r>
                  </a:p>
                </c:rich>
              </c:tx>
              <c:spPr/>
              <c:dLblPos val="bestFit"/>
              <c:showLegendKey val="0"/>
              <c:showVal val="1"/>
              <c:showCatName val="1"/>
              <c:showSerName val="0"/>
              <c:showPercent val="0"/>
              <c:showBubbleSize val="0"/>
              <c:separator>
</c:separator>
              <c:extLst>
                <c:ext xmlns:c15="http://schemas.microsoft.com/office/drawing/2012/chart" uri="{CE6537A1-D6FC-4f65-9D91-7224C49458BB}">
                  <c15:layout/>
                </c:ext>
              </c:extLst>
            </c:dLbl>
            <c:dLbl>
              <c:idx val="1"/>
              <c:layout>
                <c:manualLayout>
                  <c:x val="0.16281043403413045"/>
                  <c:y val="-0.17985190858573283"/>
                </c:manualLayout>
              </c:layout>
              <c:dLblPos val="bestFit"/>
              <c:showLegendKey val="0"/>
              <c:showVal val="1"/>
              <c:showCatName val="1"/>
              <c:showSerName val="0"/>
              <c:showPercent val="0"/>
              <c:showBubbleSize val="0"/>
              <c:separator>
</c:separator>
              <c:extLst>
                <c:ext xmlns:c15="http://schemas.microsoft.com/office/drawing/2012/chart" uri="{CE6537A1-D6FC-4f65-9D91-7224C49458BB}">
                  <c15:layout/>
                </c:ext>
              </c:extLst>
            </c:dLbl>
            <c:dLbl>
              <c:idx val="2"/>
              <c:layout>
                <c:manualLayout>
                  <c:x val="0.15335142677842514"/>
                  <c:y val="6.4757881121992669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15:layout/>
                </c:ext>
              </c:extLst>
            </c:dLbl>
            <c:dLbl>
              <c:idx val="3"/>
              <c:layout>
                <c:manualLayout>
                  <c:x val="7.5548822914908983E-2"/>
                  <c:y val="4.350189575781159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15:layout/>
                </c:ext>
              </c:extLst>
            </c:dLbl>
            <c:spPr>
              <a:noFill/>
              <a:ln>
                <a:noFill/>
              </a:ln>
              <a:effectLst/>
            </c:spPr>
            <c:txPr>
              <a:bodyPr/>
              <a:lstStyle/>
              <a:p>
                <a:pPr>
                  <a:defRPr sz="1400" b="1"/>
                </a:pPr>
                <a:endParaRPr lang="en-US"/>
              </a:p>
            </c:txPr>
            <c:dLblPos val="ctr"/>
            <c:showLegendKey val="0"/>
            <c:showVal val="1"/>
            <c:showCatName val="1"/>
            <c:showSerName val="0"/>
            <c:showPercent val="0"/>
            <c:showBubbleSize val="0"/>
            <c:separator>
</c:separator>
            <c:showLeaderLines val="0"/>
            <c:extLst>
              <c:ext xmlns:c15="http://schemas.microsoft.com/office/drawing/2012/chart" uri="{CE6537A1-D6FC-4f65-9D91-7224C49458BB}"/>
            </c:extLst>
          </c:dLbls>
          <c:cat>
            <c:strRef>
              <c:f>Sheet1!$B$6:$B$9</c:f>
              <c:strCache>
                <c:ptCount val="4"/>
                <c:pt idx="0">
                  <c:v>Cemented Carbides - hardmetal</c:v>
                </c:pt>
                <c:pt idx="1">
                  <c:v>Steels
superalloy</c:v>
                </c:pt>
                <c:pt idx="2">
                  <c:v>Mill products</c:v>
                </c:pt>
                <c:pt idx="3">
                  <c:v>other</c:v>
                </c:pt>
              </c:strCache>
            </c:strRef>
          </c:cat>
          <c:val>
            <c:numRef>
              <c:f>Sheet1!$C$6:$C$9</c:f>
              <c:numCache>
                <c:formatCode>0%</c:formatCode>
                <c:ptCount val="4"/>
                <c:pt idx="0">
                  <c:v>0.55000000000000004</c:v>
                </c:pt>
                <c:pt idx="1">
                  <c:v>0.21</c:v>
                </c:pt>
                <c:pt idx="2">
                  <c:v>0.18</c:v>
                </c:pt>
                <c:pt idx="3">
                  <c:v>0.06</c:v>
                </c:pt>
              </c:numCache>
            </c:numRef>
          </c:val>
        </c:ser>
        <c:dLbls>
          <c:showLegendKey val="0"/>
          <c:showVal val="0"/>
          <c:showCatName val="0"/>
          <c:showSerName val="0"/>
          <c:showPercent val="0"/>
          <c:showBubbleSize val="0"/>
          <c:showLeaderLines val="0"/>
        </c:dLbls>
      </c:pie3DChart>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rAngAx val="0"/>
    </c:view3D>
    <c:floor>
      <c:thickness val="0"/>
    </c:floor>
    <c:sideWall>
      <c:thickness val="0"/>
    </c:sideWall>
    <c:backWall>
      <c:thickness val="0"/>
    </c:backWall>
    <c:plotArea>
      <c:layout/>
      <c:pie3DChart>
        <c:varyColors val="1"/>
        <c:ser>
          <c:idx val="0"/>
          <c:order val="0"/>
          <c:explosion val="25"/>
          <c:dLbls>
            <c:dLbl>
              <c:idx val="1"/>
              <c:layout>
                <c:manualLayout>
                  <c:x val="1.2528009479228991E-2"/>
                  <c:y val="0.36772936985773846"/>
                </c:manualLayout>
              </c:layout>
              <c:showLegendKey val="0"/>
              <c:showVal val="1"/>
              <c:showCatName val="1"/>
              <c:showSerName val="0"/>
              <c:showPercent val="0"/>
              <c:showBubbleSize val="0"/>
              <c:extLst>
                <c:ext xmlns:c15="http://schemas.microsoft.com/office/drawing/2012/chart" uri="{CE6537A1-D6FC-4f65-9D91-7224C49458BB}">
                  <c15:layout/>
                </c:ext>
              </c:extLst>
            </c:dLbl>
            <c:dLbl>
              <c:idx val="2"/>
              <c:layout>
                <c:manualLayout>
                  <c:x val="-0.18742740998838558"/>
                  <c:y val="6.865729118067436E-2"/>
                </c:manualLayout>
              </c:layout>
              <c:showLegendKey val="0"/>
              <c:showVal val="1"/>
              <c:showCatName val="1"/>
              <c:showSerName val="0"/>
              <c:showPercent val="0"/>
              <c:showBubbleSize val="0"/>
              <c:extLst>
                <c:ext xmlns:c15="http://schemas.microsoft.com/office/drawing/2012/chart" uri="{CE6537A1-D6FC-4f65-9D91-7224C49458BB}">
                  <c15:layout/>
                </c:ext>
              </c:extLst>
            </c:dLbl>
            <c:dLbl>
              <c:idx val="3"/>
              <c:layout>
                <c:manualLayout>
                  <c:x val="-4.318341034368909E-2"/>
                  <c:y val="3.2546118356253655E-3"/>
                </c:manualLayout>
              </c:layout>
              <c:showLegendKey val="0"/>
              <c:showVal val="1"/>
              <c:showCatName val="1"/>
              <c:showSerName val="0"/>
              <c:showPercent val="0"/>
              <c:showBubbleSize val="0"/>
              <c:extLst>
                <c:ext xmlns:c15="http://schemas.microsoft.com/office/drawing/2012/chart" uri="{CE6537A1-D6FC-4f65-9D91-7224C49458BB}">
                  <c15:layout/>
                </c:ext>
              </c:extLst>
            </c:dLbl>
            <c:dLbl>
              <c:idx val="4"/>
              <c:layout>
                <c:manualLayout>
                  <c:x val="0.21353718871140473"/>
                  <c:y val="1.9043344960120858E-2"/>
                </c:manualLayout>
              </c:layout>
              <c:showLegendKey val="0"/>
              <c:showVal val="1"/>
              <c:showCatName val="1"/>
              <c:showSerName val="0"/>
              <c:showPercent val="0"/>
              <c:showBubbleSize val="0"/>
              <c:extLst>
                <c:ext xmlns:c15="http://schemas.microsoft.com/office/drawing/2012/chart" uri="{CE6537A1-D6FC-4f65-9D91-7224C49458BB}">
                  <c15:layout/>
                </c:ext>
              </c:extLst>
            </c:dLbl>
            <c:dLbl>
              <c:idx val="5"/>
              <c:layout>
                <c:manualLayout>
                  <c:x val="0.3935949841873187"/>
                  <c:y val="0.14319077558818954"/>
                </c:manualLayout>
              </c:layout>
              <c:showLegendKey val="0"/>
              <c:showVal val="1"/>
              <c:showCatName val="1"/>
              <c:showSerName val="0"/>
              <c:showPercent val="0"/>
              <c:showBubbleSize val="0"/>
              <c:extLst>
                <c:ext xmlns:c15="http://schemas.microsoft.com/office/drawing/2012/chart" uri="{CE6537A1-D6FC-4f65-9D91-7224C49458BB}">
                  <c15:layout/>
                </c:ext>
              </c:extLst>
            </c:dLbl>
            <c:spPr>
              <a:noFill/>
              <a:ln>
                <a:noFill/>
              </a:ln>
              <a:effectLst/>
            </c:spPr>
            <c:txPr>
              <a:bodyPr/>
              <a:lstStyle/>
              <a:p>
                <a:pPr>
                  <a:defRPr sz="1600" b="1"/>
                </a:pPr>
                <a:endParaRPr lang="en-US"/>
              </a:p>
            </c:txPr>
            <c:showLegendKey val="0"/>
            <c:showVal val="1"/>
            <c:showCatName val="1"/>
            <c:showSerName val="0"/>
            <c:showPercent val="0"/>
            <c:showBubbleSize val="0"/>
            <c:showLeaderLines val="1"/>
            <c:extLst>
              <c:ext xmlns:c15="http://schemas.microsoft.com/office/drawing/2012/chart" uri="{CE6537A1-D6FC-4f65-9D91-7224C49458BB}">
                <c15:layout/>
              </c:ext>
            </c:extLst>
          </c:dLbls>
          <c:cat>
            <c:strRef>
              <c:f>Sheet1!$C$4:$C$9</c:f>
              <c:strCache>
                <c:ptCount val="6"/>
                <c:pt idx="0">
                  <c:v>Carbide Tools</c:v>
                </c:pt>
                <c:pt idx="1">
                  <c:v>Ferro-tungsten</c:v>
                </c:pt>
                <c:pt idx="2">
                  <c:v>Metal Products</c:v>
                </c:pt>
                <c:pt idx="3">
                  <c:v>Switch</c:v>
                </c:pt>
                <c:pt idx="4">
                  <c:v>Special Steels</c:v>
                </c:pt>
                <c:pt idx="5">
                  <c:v>Others</c:v>
                </c:pt>
              </c:strCache>
            </c:strRef>
          </c:cat>
          <c:val>
            <c:numRef>
              <c:f>Sheet1!$D$4:$D$9</c:f>
              <c:numCache>
                <c:formatCode>0%</c:formatCode>
                <c:ptCount val="6"/>
                <c:pt idx="0">
                  <c:v>0.75</c:v>
                </c:pt>
                <c:pt idx="1">
                  <c:v>0.18</c:v>
                </c:pt>
                <c:pt idx="2">
                  <c:v>0.03</c:v>
                </c:pt>
                <c:pt idx="3">
                  <c:v>0.02</c:v>
                </c:pt>
                <c:pt idx="4">
                  <c:v>0.01</c:v>
                </c:pt>
                <c:pt idx="5">
                  <c:v>0.01</c:v>
                </c:pt>
              </c:numCache>
            </c:numRef>
          </c:val>
        </c:ser>
        <c:dLbls>
          <c:showLegendKey val="0"/>
          <c:showVal val="0"/>
          <c:showCatName val="0"/>
          <c:showSerName val="0"/>
          <c:showPercent val="0"/>
          <c:showBubbleSize val="0"/>
          <c:showLeaderLines val="1"/>
        </c:dLbls>
      </c:pie3DChart>
    </c:plotArea>
    <c:plotVisOnly val="1"/>
    <c:dispBlanksAs val="gap"/>
    <c:showDLblsOverMax val="0"/>
  </c:chart>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ACA4D7-3072-43A0-9505-859AA6A55CBA}" type="doc">
      <dgm:prSet loTypeId="urn:microsoft.com/office/officeart/2005/8/layout/chevron1" loCatId="process" qsTypeId="urn:microsoft.com/office/officeart/2005/8/quickstyle/simple1" qsCatId="simple" csTypeId="urn:microsoft.com/office/officeart/2005/8/colors/accent1_2" csCatId="accent1" phldr="1"/>
      <dgm:spPr/>
    </dgm:pt>
    <dgm:pt modelId="{DF8BF4D8-BE2D-460A-BDBC-60612FF6B0E7}">
      <dgm:prSet phldrT="[Text]"/>
      <dgm:spPr>
        <a:solidFill>
          <a:srgbClr val="101C57">
            <a:alpha val="85000"/>
          </a:srgbClr>
        </a:solidFill>
      </dgm:spPr>
      <dgm:t>
        <a:bodyPr/>
        <a:lstStyle/>
        <a:p>
          <a:r>
            <a:rPr lang="en-AU" dirty="0" smtClean="0"/>
            <a:t>Transfer of JOGMEC Interest to JV Partner</a:t>
          </a:r>
          <a:endParaRPr lang="en-AU" dirty="0"/>
        </a:p>
      </dgm:t>
    </dgm:pt>
    <dgm:pt modelId="{9DE65212-ADF2-44F7-B3CB-0908D44B0CF5}" type="parTrans" cxnId="{86D0781D-E9AF-452F-9B1A-90602E137969}">
      <dgm:prSet/>
      <dgm:spPr/>
      <dgm:t>
        <a:bodyPr/>
        <a:lstStyle/>
        <a:p>
          <a:endParaRPr lang="en-AU"/>
        </a:p>
      </dgm:t>
    </dgm:pt>
    <dgm:pt modelId="{3E7C8FCE-DAE8-41CF-BB71-DCC81B312D0E}" type="sibTrans" cxnId="{86D0781D-E9AF-452F-9B1A-90602E137969}">
      <dgm:prSet/>
      <dgm:spPr/>
      <dgm:t>
        <a:bodyPr/>
        <a:lstStyle/>
        <a:p>
          <a:endParaRPr lang="en-AU"/>
        </a:p>
      </dgm:t>
    </dgm:pt>
    <dgm:pt modelId="{1EC549BF-2E41-43DB-9BAE-E95FF49C1BFE}">
      <dgm:prSet phldrT="[Text]"/>
      <dgm:spPr>
        <a:solidFill>
          <a:srgbClr val="101C57">
            <a:alpha val="90000"/>
          </a:srgbClr>
        </a:solidFill>
      </dgm:spPr>
      <dgm:t>
        <a:bodyPr/>
        <a:lstStyle/>
        <a:p>
          <a:r>
            <a:rPr lang="en-AU" dirty="0" smtClean="0"/>
            <a:t>Project Financing</a:t>
          </a:r>
          <a:endParaRPr lang="en-AU" dirty="0"/>
        </a:p>
      </dgm:t>
    </dgm:pt>
    <dgm:pt modelId="{AD6BC38F-689A-4FA7-AE68-27F168BF58B3}" type="parTrans" cxnId="{692E3CB0-ABB9-4353-9884-1526274DD09A}">
      <dgm:prSet/>
      <dgm:spPr/>
      <dgm:t>
        <a:bodyPr/>
        <a:lstStyle/>
        <a:p>
          <a:endParaRPr lang="en-AU"/>
        </a:p>
      </dgm:t>
    </dgm:pt>
    <dgm:pt modelId="{CEAF70C4-337E-489F-8739-0C12C316D7D5}" type="sibTrans" cxnId="{692E3CB0-ABB9-4353-9884-1526274DD09A}">
      <dgm:prSet/>
      <dgm:spPr/>
      <dgm:t>
        <a:bodyPr/>
        <a:lstStyle/>
        <a:p>
          <a:endParaRPr lang="en-AU"/>
        </a:p>
      </dgm:t>
    </dgm:pt>
    <dgm:pt modelId="{54618686-FCAA-4317-AAEA-1AFC7804F805}">
      <dgm:prSet phldrT="[Text]"/>
      <dgm:spPr>
        <a:solidFill>
          <a:srgbClr val="101C57">
            <a:alpha val="95000"/>
          </a:srgbClr>
        </a:solidFill>
      </dgm:spPr>
      <dgm:t>
        <a:bodyPr/>
        <a:lstStyle/>
        <a:p>
          <a:r>
            <a:rPr lang="en-AU" dirty="0" smtClean="0"/>
            <a:t>Construction</a:t>
          </a:r>
          <a:endParaRPr lang="en-AU" dirty="0"/>
        </a:p>
      </dgm:t>
    </dgm:pt>
    <dgm:pt modelId="{351A39AD-CDD0-47D1-94BD-53A0FF7A3CC9}" type="parTrans" cxnId="{27E1724D-54AD-4F69-A9B1-57C483084F3B}">
      <dgm:prSet/>
      <dgm:spPr/>
      <dgm:t>
        <a:bodyPr/>
        <a:lstStyle/>
        <a:p>
          <a:endParaRPr lang="en-AU"/>
        </a:p>
      </dgm:t>
    </dgm:pt>
    <dgm:pt modelId="{D6F06B70-FD60-4298-B46B-099773DF83DE}" type="sibTrans" cxnId="{27E1724D-54AD-4F69-A9B1-57C483084F3B}">
      <dgm:prSet/>
      <dgm:spPr/>
      <dgm:t>
        <a:bodyPr/>
        <a:lstStyle/>
        <a:p>
          <a:endParaRPr lang="en-AU"/>
        </a:p>
      </dgm:t>
    </dgm:pt>
    <dgm:pt modelId="{6AD0F91E-BE40-4FC4-A9C8-562A71F5A8DE}">
      <dgm:prSet phldrT="[Text]"/>
      <dgm:spPr>
        <a:solidFill>
          <a:srgbClr val="101C57"/>
        </a:solidFill>
      </dgm:spPr>
      <dgm:t>
        <a:bodyPr/>
        <a:lstStyle/>
        <a:p>
          <a:r>
            <a:rPr lang="en-AU" dirty="0" smtClean="0"/>
            <a:t>Mining</a:t>
          </a:r>
          <a:endParaRPr lang="en-AU" dirty="0"/>
        </a:p>
      </dgm:t>
    </dgm:pt>
    <dgm:pt modelId="{37414BF6-6043-4C8B-B894-E9C9538DCD16}" type="parTrans" cxnId="{25862CD3-4664-4501-82C7-77FE3B50D289}">
      <dgm:prSet/>
      <dgm:spPr/>
      <dgm:t>
        <a:bodyPr/>
        <a:lstStyle/>
        <a:p>
          <a:endParaRPr lang="en-AU"/>
        </a:p>
      </dgm:t>
    </dgm:pt>
    <dgm:pt modelId="{7966D9BD-0504-4FC2-9A31-A4878A014A66}" type="sibTrans" cxnId="{25862CD3-4664-4501-82C7-77FE3B50D289}">
      <dgm:prSet/>
      <dgm:spPr/>
      <dgm:t>
        <a:bodyPr/>
        <a:lstStyle/>
        <a:p>
          <a:endParaRPr lang="en-AU"/>
        </a:p>
      </dgm:t>
    </dgm:pt>
    <dgm:pt modelId="{5271FA0A-4696-4E57-A614-730CF629C1BD}" type="pres">
      <dgm:prSet presAssocID="{70ACA4D7-3072-43A0-9505-859AA6A55CBA}" presName="Name0" presStyleCnt="0">
        <dgm:presLayoutVars>
          <dgm:dir/>
          <dgm:animLvl val="lvl"/>
          <dgm:resizeHandles val="exact"/>
        </dgm:presLayoutVars>
      </dgm:prSet>
      <dgm:spPr/>
    </dgm:pt>
    <dgm:pt modelId="{481D0CEF-DE34-4A00-9893-DDA95D33A04E}" type="pres">
      <dgm:prSet presAssocID="{DF8BF4D8-BE2D-460A-BDBC-60612FF6B0E7}" presName="parTxOnly" presStyleLbl="node1" presStyleIdx="0" presStyleCnt="4" custScaleX="114135" custScaleY="109198">
        <dgm:presLayoutVars>
          <dgm:chMax val="0"/>
          <dgm:chPref val="0"/>
          <dgm:bulletEnabled val="1"/>
        </dgm:presLayoutVars>
      </dgm:prSet>
      <dgm:spPr/>
      <dgm:t>
        <a:bodyPr/>
        <a:lstStyle/>
        <a:p>
          <a:endParaRPr lang="en-AU"/>
        </a:p>
      </dgm:t>
    </dgm:pt>
    <dgm:pt modelId="{3C2D6739-CAE7-452E-9AD2-0906C5771409}" type="pres">
      <dgm:prSet presAssocID="{3E7C8FCE-DAE8-41CF-BB71-DCC81B312D0E}" presName="parTxOnlySpace" presStyleCnt="0"/>
      <dgm:spPr/>
    </dgm:pt>
    <dgm:pt modelId="{14AC917F-460F-4767-9A1E-1911959A61EC}" type="pres">
      <dgm:prSet presAssocID="{1EC549BF-2E41-43DB-9BAE-E95FF49C1BFE}" presName="parTxOnly" presStyleLbl="node1" presStyleIdx="1" presStyleCnt="4" custScaleY="113242">
        <dgm:presLayoutVars>
          <dgm:chMax val="0"/>
          <dgm:chPref val="0"/>
          <dgm:bulletEnabled val="1"/>
        </dgm:presLayoutVars>
      </dgm:prSet>
      <dgm:spPr/>
      <dgm:t>
        <a:bodyPr/>
        <a:lstStyle/>
        <a:p>
          <a:endParaRPr lang="en-AU"/>
        </a:p>
      </dgm:t>
    </dgm:pt>
    <dgm:pt modelId="{60C536B4-7576-41CB-8CDC-8D3D8FBC68AA}" type="pres">
      <dgm:prSet presAssocID="{CEAF70C4-337E-489F-8739-0C12C316D7D5}" presName="parTxOnlySpace" presStyleCnt="0"/>
      <dgm:spPr/>
    </dgm:pt>
    <dgm:pt modelId="{28DBBC06-5E5C-4DA8-A03D-479C363F364F}" type="pres">
      <dgm:prSet presAssocID="{54618686-FCAA-4317-AAEA-1AFC7804F805}" presName="parTxOnly" presStyleLbl="node1" presStyleIdx="2" presStyleCnt="4" custScaleY="117287">
        <dgm:presLayoutVars>
          <dgm:chMax val="0"/>
          <dgm:chPref val="0"/>
          <dgm:bulletEnabled val="1"/>
        </dgm:presLayoutVars>
      </dgm:prSet>
      <dgm:spPr/>
      <dgm:t>
        <a:bodyPr/>
        <a:lstStyle/>
        <a:p>
          <a:endParaRPr lang="en-AU"/>
        </a:p>
      </dgm:t>
    </dgm:pt>
    <dgm:pt modelId="{F9222578-A1C8-431F-8F26-FFB4794DAFBC}" type="pres">
      <dgm:prSet presAssocID="{D6F06B70-FD60-4298-B46B-099773DF83DE}" presName="parTxOnlySpace" presStyleCnt="0"/>
      <dgm:spPr/>
    </dgm:pt>
    <dgm:pt modelId="{73DAA71C-EE0A-41E9-BAFE-8F76EE9446C8}" type="pres">
      <dgm:prSet presAssocID="{6AD0F91E-BE40-4FC4-A9C8-562A71F5A8DE}" presName="parTxOnly" presStyleLbl="node1" presStyleIdx="3" presStyleCnt="4" custScaleY="121331">
        <dgm:presLayoutVars>
          <dgm:chMax val="0"/>
          <dgm:chPref val="0"/>
          <dgm:bulletEnabled val="1"/>
        </dgm:presLayoutVars>
      </dgm:prSet>
      <dgm:spPr/>
      <dgm:t>
        <a:bodyPr/>
        <a:lstStyle/>
        <a:p>
          <a:endParaRPr lang="en-AU"/>
        </a:p>
      </dgm:t>
    </dgm:pt>
  </dgm:ptLst>
  <dgm:cxnLst>
    <dgm:cxn modelId="{86D0781D-E9AF-452F-9B1A-90602E137969}" srcId="{70ACA4D7-3072-43A0-9505-859AA6A55CBA}" destId="{DF8BF4D8-BE2D-460A-BDBC-60612FF6B0E7}" srcOrd="0" destOrd="0" parTransId="{9DE65212-ADF2-44F7-B3CB-0908D44B0CF5}" sibTransId="{3E7C8FCE-DAE8-41CF-BB71-DCC81B312D0E}"/>
    <dgm:cxn modelId="{4BA93CB6-75CD-4884-B3B5-2CFC4F8EDF59}" type="presOf" srcId="{54618686-FCAA-4317-AAEA-1AFC7804F805}" destId="{28DBBC06-5E5C-4DA8-A03D-479C363F364F}" srcOrd="0" destOrd="0" presId="urn:microsoft.com/office/officeart/2005/8/layout/chevron1"/>
    <dgm:cxn modelId="{BB7418BD-E80C-46B6-ABED-475A7200465C}" type="presOf" srcId="{1EC549BF-2E41-43DB-9BAE-E95FF49C1BFE}" destId="{14AC917F-460F-4767-9A1E-1911959A61EC}" srcOrd="0" destOrd="0" presId="urn:microsoft.com/office/officeart/2005/8/layout/chevron1"/>
    <dgm:cxn modelId="{DDBAAD69-DAEC-4B43-BB3D-64442F8FC30F}" type="presOf" srcId="{70ACA4D7-3072-43A0-9505-859AA6A55CBA}" destId="{5271FA0A-4696-4E57-A614-730CF629C1BD}" srcOrd="0" destOrd="0" presId="urn:microsoft.com/office/officeart/2005/8/layout/chevron1"/>
    <dgm:cxn modelId="{DF1A9C5F-809B-442E-8999-7970A7EB2011}" type="presOf" srcId="{DF8BF4D8-BE2D-460A-BDBC-60612FF6B0E7}" destId="{481D0CEF-DE34-4A00-9893-DDA95D33A04E}" srcOrd="0" destOrd="0" presId="urn:microsoft.com/office/officeart/2005/8/layout/chevron1"/>
    <dgm:cxn modelId="{25862CD3-4664-4501-82C7-77FE3B50D289}" srcId="{70ACA4D7-3072-43A0-9505-859AA6A55CBA}" destId="{6AD0F91E-BE40-4FC4-A9C8-562A71F5A8DE}" srcOrd="3" destOrd="0" parTransId="{37414BF6-6043-4C8B-B894-E9C9538DCD16}" sibTransId="{7966D9BD-0504-4FC2-9A31-A4878A014A66}"/>
    <dgm:cxn modelId="{692E3CB0-ABB9-4353-9884-1526274DD09A}" srcId="{70ACA4D7-3072-43A0-9505-859AA6A55CBA}" destId="{1EC549BF-2E41-43DB-9BAE-E95FF49C1BFE}" srcOrd="1" destOrd="0" parTransId="{AD6BC38F-689A-4FA7-AE68-27F168BF58B3}" sibTransId="{CEAF70C4-337E-489F-8739-0C12C316D7D5}"/>
    <dgm:cxn modelId="{D388F974-4385-43AF-8505-BB90545D3265}" type="presOf" srcId="{6AD0F91E-BE40-4FC4-A9C8-562A71F5A8DE}" destId="{73DAA71C-EE0A-41E9-BAFE-8F76EE9446C8}" srcOrd="0" destOrd="0" presId="urn:microsoft.com/office/officeart/2005/8/layout/chevron1"/>
    <dgm:cxn modelId="{27E1724D-54AD-4F69-A9B1-57C483084F3B}" srcId="{70ACA4D7-3072-43A0-9505-859AA6A55CBA}" destId="{54618686-FCAA-4317-AAEA-1AFC7804F805}" srcOrd="2" destOrd="0" parTransId="{351A39AD-CDD0-47D1-94BD-53A0FF7A3CC9}" sibTransId="{D6F06B70-FD60-4298-B46B-099773DF83DE}"/>
    <dgm:cxn modelId="{87056BED-6447-43AD-A997-4BA7AFB76E0D}" type="presParOf" srcId="{5271FA0A-4696-4E57-A614-730CF629C1BD}" destId="{481D0CEF-DE34-4A00-9893-DDA95D33A04E}" srcOrd="0" destOrd="0" presId="urn:microsoft.com/office/officeart/2005/8/layout/chevron1"/>
    <dgm:cxn modelId="{D98671DF-4CD5-4748-9870-B5762966F7D8}" type="presParOf" srcId="{5271FA0A-4696-4E57-A614-730CF629C1BD}" destId="{3C2D6739-CAE7-452E-9AD2-0906C5771409}" srcOrd="1" destOrd="0" presId="urn:microsoft.com/office/officeart/2005/8/layout/chevron1"/>
    <dgm:cxn modelId="{12157E70-08B2-480C-90BF-58A76FD53E18}" type="presParOf" srcId="{5271FA0A-4696-4E57-A614-730CF629C1BD}" destId="{14AC917F-460F-4767-9A1E-1911959A61EC}" srcOrd="2" destOrd="0" presId="urn:microsoft.com/office/officeart/2005/8/layout/chevron1"/>
    <dgm:cxn modelId="{1C856545-6C7A-49F6-977F-46CE454195A6}" type="presParOf" srcId="{5271FA0A-4696-4E57-A614-730CF629C1BD}" destId="{60C536B4-7576-41CB-8CDC-8D3D8FBC68AA}" srcOrd="3" destOrd="0" presId="urn:microsoft.com/office/officeart/2005/8/layout/chevron1"/>
    <dgm:cxn modelId="{EEE7707B-668E-471A-A960-FCBE2541E4DE}" type="presParOf" srcId="{5271FA0A-4696-4E57-A614-730CF629C1BD}" destId="{28DBBC06-5E5C-4DA8-A03D-479C363F364F}" srcOrd="4" destOrd="0" presId="urn:microsoft.com/office/officeart/2005/8/layout/chevron1"/>
    <dgm:cxn modelId="{17F84F86-91D6-478E-ABCF-0A792AA73172}" type="presParOf" srcId="{5271FA0A-4696-4E57-A614-730CF629C1BD}" destId="{F9222578-A1C8-431F-8F26-FFB4794DAFBC}" srcOrd="5" destOrd="0" presId="urn:microsoft.com/office/officeart/2005/8/layout/chevron1"/>
    <dgm:cxn modelId="{A164924B-9E6D-4BE2-BF2C-C4046C116633}" type="presParOf" srcId="{5271FA0A-4696-4E57-A614-730CF629C1BD}" destId="{73DAA71C-EE0A-41E9-BAFE-8F76EE9446C8}"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1D0CEF-DE34-4A00-9893-DDA95D33A04E}">
      <dsp:nvSpPr>
        <dsp:cNvPr id="0" name=""/>
        <dsp:cNvSpPr/>
      </dsp:nvSpPr>
      <dsp:spPr>
        <a:xfrm>
          <a:off x="1127" y="1017490"/>
          <a:ext cx="2448009" cy="936847"/>
        </a:xfrm>
        <a:prstGeom prst="chevron">
          <a:avLst/>
        </a:prstGeom>
        <a:solidFill>
          <a:srgbClr val="101C57">
            <a:alpha val="85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lvl="0" algn="ctr" defTabSz="666750">
            <a:lnSpc>
              <a:spcPct val="90000"/>
            </a:lnSpc>
            <a:spcBef>
              <a:spcPct val="0"/>
            </a:spcBef>
            <a:spcAft>
              <a:spcPct val="35000"/>
            </a:spcAft>
          </a:pPr>
          <a:r>
            <a:rPr lang="en-AU" sz="1500" kern="1200" dirty="0" smtClean="0"/>
            <a:t>Transfer of JOGMEC Interest to JV Partner</a:t>
          </a:r>
          <a:endParaRPr lang="en-AU" sz="1500" kern="1200" dirty="0"/>
        </a:p>
      </dsp:txBody>
      <dsp:txXfrm>
        <a:off x="469551" y="1017490"/>
        <a:ext cx="1511162" cy="936847"/>
      </dsp:txXfrm>
    </dsp:sp>
    <dsp:sp modelId="{14AC917F-460F-4767-9A1E-1911959A61EC}">
      <dsp:nvSpPr>
        <dsp:cNvPr id="0" name=""/>
        <dsp:cNvSpPr/>
      </dsp:nvSpPr>
      <dsp:spPr>
        <a:xfrm>
          <a:off x="2234653" y="1000142"/>
          <a:ext cx="2144837" cy="971542"/>
        </a:xfrm>
        <a:prstGeom prst="chevron">
          <a:avLst/>
        </a:prstGeom>
        <a:solidFill>
          <a:srgbClr val="101C57">
            <a:alpha val="9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lvl="0" algn="ctr" defTabSz="666750">
            <a:lnSpc>
              <a:spcPct val="90000"/>
            </a:lnSpc>
            <a:spcBef>
              <a:spcPct val="0"/>
            </a:spcBef>
            <a:spcAft>
              <a:spcPct val="35000"/>
            </a:spcAft>
          </a:pPr>
          <a:r>
            <a:rPr lang="en-AU" sz="1500" kern="1200" dirty="0" smtClean="0"/>
            <a:t>Project Financing</a:t>
          </a:r>
          <a:endParaRPr lang="en-AU" sz="1500" kern="1200" dirty="0"/>
        </a:p>
      </dsp:txBody>
      <dsp:txXfrm>
        <a:off x="2720424" y="1000142"/>
        <a:ext cx="1173295" cy="971542"/>
      </dsp:txXfrm>
    </dsp:sp>
    <dsp:sp modelId="{28DBBC06-5E5C-4DA8-A03D-479C363F364F}">
      <dsp:nvSpPr>
        <dsp:cNvPr id="0" name=""/>
        <dsp:cNvSpPr/>
      </dsp:nvSpPr>
      <dsp:spPr>
        <a:xfrm>
          <a:off x="4165007" y="982790"/>
          <a:ext cx="2144837" cy="1006246"/>
        </a:xfrm>
        <a:prstGeom prst="chevron">
          <a:avLst/>
        </a:prstGeom>
        <a:solidFill>
          <a:srgbClr val="101C57">
            <a:alpha val="95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lvl="0" algn="ctr" defTabSz="666750">
            <a:lnSpc>
              <a:spcPct val="90000"/>
            </a:lnSpc>
            <a:spcBef>
              <a:spcPct val="0"/>
            </a:spcBef>
            <a:spcAft>
              <a:spcPct val="35000"/>
            </a:spcAft>
          </a:pPr>
          <a:r>
            <a:rPr lang="en-AU" sz="1500" kern="1200" dirty="0" smtClean="0"/>
            <a:t>Construction</a:t>
          </a:r>
          <a:endParaRPr lang="en-AU" sz="1500" kern="1200" dirty="0"/>
        </a:p>
      </dsp:txBody>
      <dsp:txXfrm>
        <a:off x="4668130" y="982790"/>
        <a:ext cx="1138591" cy="1006246"/>
      </dsp:txXfrm>
    </dsp:sp>
    <dsp:sp modelId="{73DAA71C-EE0A-41E9-BAFE-8F76EE9446C8}">
      <dsp:nvSpPr>
        <dsp:cNvPr id="0" name=""/>
        <dsp:cNvSpPr/>
      </dsp:nvSpPr>
      <dsp:spPr>
        <a:xfrm>
          <a:off x="6095360" y="965443"/>
          <a:ext cx="2144837" cy="1040940"/>
        </a:xfrm>
        <a:prstGeom prst="chevron">
          <a:avLst/>
        </a:prstGeom>
        <a:solidFill>
          <a:srgbClr val="101C5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lvl="0" algn="ctr" defTabSz="666750">
            <a:lnSpc>
              <a:spcPct val="90000"/>
            </a:lnSpc>
            <a:spcBef>
              <a:spcPct val="0"/>
            </a:spcBef>
            <a:spcAft>
              <a:spcPct val="35000"/>
            </a:spcAft>
          </a:pPr>
          <a:r>
            <a:rPr lang="en-AU" sz="1500" kern="1200" dirty="0" smtClean="0"/>
            <a:t>Mining</a:t>
          </a:r>
          <a:endParaRPr lang="en-AU" sz="1500" kern="1200" dirty="0"/>
        </a:p>
      </dsp:txBody>
      <dsp:txXfrm>
        <a:off x="6615830" y="965443"/>
        <a:ext cx="1103897" cy="1040940"/>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0.19537</cdr:x>
      <cdr:y>0.32748</cdr:y>
    </cdr:from>
    <cdr:to>
      <cdr:x>0.23594</cdr:x>
      <cdr:y>0.59571</cdr:y>
    </cdr:to>
    <cdr:cxnSp macro="">
      <cdr:nvCxnSpPr>
        <cdr:cNvPr id="3" name="Straight Connector 2"/>
        <cdr:cNvCxnSpPr/>
      </cdr:nvCxnSpPr>
      <cdr:spPr>
        <a:xfrm xmlns:a="http://schemas.openxmlformats.org/drawingml/2006/main" flipV="1">
          <a:off x="932595" y="1105505"/>
          <a:ext cx="193633" cy="905520"/>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8450AB-ADA6-42F6-A680-D68CF3D1551B}" type="datetimeFigureOut">
              <a:rPr lang="en-AU" smtClean="0"/>
              <a:t>16/02/2015</a:t>
            </a:fld>
            <a:endParaRPr lang="en-AU"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B2AED31-DE40-43B5-945C-1CA430C2F7ED}" type="slidenum">
              <a:rPr lang="en-AU" smtClean="0"/>
              <a:t>‹#›</a:t>
            </a:fld>
            <a:endParaRPr lang="en-AU" dirty="0"/>
          </a:p>
        </p:txBody>
      </p:sp>
    </p:spTree>
    <p:extLst>
      <p:ext uri="{BB962C8B-B14F-4D97-AF65-F5344CB8AC3E}">
        <p14:creationId xmlns:p14="http://schemas.microsoft.com/office/powerpoint/2010/main" val="1148219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0B2AED31-DE40-43B5-945C-1CA430C2F7ED}" type="slidenum">
              <a:rPr lang="en-AU" smtClean="0"/>
              <a:t>1</a:t>
            </a:fld>
            <a:endParaRPr lang="en-AU" dirty="0"/>
          </a:p>
        </p:txBody>
      </p:sp>
    </p:spTree>
    <p:extLst>
      <p:ext uri="{BB962C8B-B14F-4D97-AF65-F5344CB8AC3E}">
        <p14:creationId xmlns:p14="http://schemas.microsoft.com/office/powerpoint/2010/main" val="12182155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0B2AED31-DE40-43B5-945C-1CA430C2F7ED}" type="slidenum">
              <a:rPr lang="en-AU" smtClean="0"/>
              <a:t>10</a:t>
            </a:fld>
            <a:endParaRPr lang="en-AU" dirty="0"/>
          </a:p>
        </p:txBody>
      </p:sp>
    </p:spTree>
    <p:extLst>
      <p:ext uri="{BB962C8B-B14F-4D97-AF65-F5344CB8AC3E}">
        <p14:creationId xmlns:p14="http://schemas.microsoft.com/office/powerpoint/2010/main" val="18491530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0B2AED31-DE40-43B5-945C-1CA430C2F7ED}" type="slidenum">
              <a:rPr lang="en-AU" smtClean="0"/>
              <a:t>11</a:t>
            </a:fld>
            <a:endParaRPr lang="en-AU" dirty="0"/>
          </a:p>
        </p:txBody>
      </p:sp>
    </p:spTree>
    <p:extLst>
      <p:ext uri="{BB962C8B-B14F-4D97-AF65-F5344CB8AC3E}">
        <p14:creationId xmlns:p14="http://schemas.microsoft.com/office/powerpoint/2010/main" val="18491530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0B2AED31-DE40-43B5-945C-1CA430C2F7ED}" type="slidenum">
              <a:rPr lang="en-AU" smtClean="0"/>
              <a:t>12</a:t>
            </a:fld>
            <a:endParaRPr lang="en-AU" dirty="0"/>
          </a:p>
        </p:txBody>
      </p:sp>
    </p:spTree>
    <p:extLst>
      <p:ext uri="{BB962C8B-B14F-4D97-AF65-F5344CB8AC3E}">
        <p14:creationId xmlns:p14="http://schemas.microsoft.com/office/powerpoint/2010/main" val="18491530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0B2AED31-DE40-43B5-945C-1CA430C2F7ED}" type="slidenum">
              <a:rPr lang="en-AU" smtClean="0"/>
              <a:t>13</a:t>
            </a:fld>
            <a:endParaRPr lang="en-AU" dirty="0"/>
          </a:p>
        </p:txBody>
      </p:sp>
    </p:spTree>
    <p:extLst>
      <p:ext uri="{BB962C8B-B14F-4D97-AF65-F5344CB8AC3E}">
        <p14:creationId xmlns:p14="http://schemas.microsoft.com/office/powerpoint/2010/main" val="22017958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0B2AED31-DE40-43B5-945C-1CA430C2F7ED}" type="slidenum">
              <a:rPr lang="en-AU" smtClean="0"/>
              <a:t>14</a:t>
            </a:fld>
            <a:endParaRPr lang="en-AU" dirty="0"/>
          </a:p>
        </p:txBody>
      </p:sp>
    </p:spTree>
    <p:extLst>
      <p:ext uri="{BB962C8B-B14F-4D97-AF65-F5344CB8AC3E}">
        <p14:creationId xmlns:p14="http://schemas.microsoft.com/office/powerpoint/2010/main" val="9373262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0B2AED31-DE40-43B5-945C-1CA430C2F7ED}" type="slidenum">
              <a:rPr lang="en-AU" smtClean="0"/>
              <a:t>15</a:t>
            </a:fld>
            <a:endParaRPr lang="en-AU" dirty="0"/>
          </a:p>
        </p:txBody>
      </p:sp>
    </p:spTree>
    <p:extLst>
      <p:ext uri="{BB962C8B-B14F-4D97-AF65-F5344CB8AC3E}">
        <p14:creationId xmlns:p14="http://schemas.microsoft.com/office/powerpoint/2010/main" val="20474578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0B2AED31-DE40-43B5-945C-1CA430C2F7ED}" type="slidenum">
              <a:rPr lang="en-AU" smtClean="0"/>
              <a:t>16</a:t>
            </a:fld>
            <a:endParaRPr lang="en-AU" dirty="0"/>
          </a:p>
        </p:txBody>
      </p:sp>
    </p:spTree>
    <p:extLst>
      <p:ext uri="{BB962C8B-B14F-4D97-AF65-F5344CB8AC3E}">
        <p14:creationId xmlns:p14="http://schemas.microsoft.com/office/powerpoint/2010/main" val="12182155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0B2AED31-DE40-43B5-945C-1CA430C2F7ED}" type="slidenum">
              <a:rPr lang="en-AU" smtClean="0"/>
              <a:t>17</a:t>
            </a:fld>
            <a:endParaRPr lang="en-AU" dirty="0"/>
          </a:p>
        </p:txBody>
      </p:sp>
    </p:spTree>
    <p:extLst>
      <p:ext uri="{BB962C8B-B14F-4D97-AF65-F5344CB8AC3E}">
        <p14:creationId xmlns:p14="http://schemas.microsoft.com/office/powerpoint/2010/main" val="12182155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0B2AED31-DE40-43B5-945C-1CA430C2F7ED}" type="slidenum">
              <a:rPr lang="en-AU" smtClean="0"/>
              <a:t>18</a:t>
            </a:fld>
            <a:endParaRPr lang="en-AU" dirty="0"/>
          </a:p>
        </p:txBody>
      </p:sp>
    </p:spTree>
    <p:extLst>
      <p:ext uri="{BB962C8B-B14F-4D97-AF65-F5344CB8AC3E}">
        <p14:creationId xmlns:p14="http://schemas.microsoft.com/office/powerpoint/2010/main" val="9373262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0B2AED31-DE40-43B5-945C-1CA430C2F7ED}" type="slidenum">
              <a:rPr lang="en-AU" smtClean="0"/>
              <a:t>19</a:t>
            </a:fld>
            <a:endParaRPr lang="en-AU" dirty="0"/>
          </a:p>
        </p:txBody>
      </p:sp>
    </p:spTree>
    <p:extLst>
      <p:ext uri="{BB962C8B-B14F-4D97-AF65-F5344CB8AC3E}">
        <p14:creationId xmlns:p14="http://schemas.microsoft.com/office/powerpoint/2010/main" val="937326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0B2AED31-DE40-43B5-945C-1CA430C2F7ED}" type="slidenum">
              <a:rPr lang="en-AU" smtClean="0"/>
              <a:t>2</a:t>
            </a:fld>
            <a:endParaRPr lang="en-AU" dirty="0"/>
          </a:p>
        </p:txBody>
      </p:sp>
    </p:spTree>
    <p:extLst>
      <p:ext uri="{BB962C8B-B14F-4D97-AF65-F5344CB8AC3E}">
        <p14:creationId xmlns:p14="http://schemas.microsoft.com/office/powerpoint/2010/main" val="20474578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0B2AED31-DE40-43B5-945C-1CA430C2F7ED}" type="slidenum">
              <a:rPr lang="en-AU" smtClean="0"/>
              <a:t>20</a:t>
            </a:fld>
            <a:endParaRPr lang="en-AU" dirty="0"/>
          </a:p>
        </p:txBody>
      </p:sp>
    </p:spTree>
    <p:extLst>
      <p:ext uri="{BB962C8B-B14F-4D97-AF65-F5344CB8AC3E}">
        <p14:creationId xmlns:p14="http://schemas.microsoft.com/office/powerpoint/2010/main" val="18491530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0B2AED31-DE40-43B5-945C-1CA430C2F7ED}" type="slidenum">
              <a:rPr lang="en-AU" smtClean="0"/>
              <a:t>21</a:t>
            </a:fld>
            <a:endParaRPr lang="en-AU" dirty="0"/>
          </a:p>
        </p:txBody>
      </p:sp>
    </p:spTree>
    <p:extLst>
      <p:ext uri="{BB962C8B-B14F-4D97-AF65-F5344CB8AC3E}">
        <p14:creationId xmlns:p14="http://schemas.microsoft.com/office/powerpoint/2010/main" val="9373262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0B2AED31-DE40-43B5-945C-1CA430C2F7ED}" type="slidenum">
              <a:rPr lang="en-AU" smtClean="0"/>
              <a:t>3</a:t>
            </a:fld>
            <a:endParaRPr lang="en-AU" dirty="0"/>
          </a:p>
        </p:txBody>
      </p:sp>
    </p:spTree>
    <p:extLst>
      <p:ext uri="{BB962C8B-B14F-4D97-AF65-F5344CB8AC3E}">
        <p14:creationId xmlns:p14="http://schemas.microsoft.com/office/powerpoint/2010/main" val="9373262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0B2AED31-DE40-43B5-945C-1CA430C2F7ED}" type="slidenum">
              <a:rPr lang="en-AU" smtClean="0"/>
              <a:t>4</a:t>
            </a:fld>
            <a:endParaRPr lang="en-AU" dirty="0"/>
          </a:p>
        </p:txBody>
      </p:sp>
    </p:spTree>
    <p:extLst>
      <p:ext uri="{BB962C8B-B14F-4D97-AF65-F5344CB8AC3E}">
        <p14:creationId xmlns:p14="http://schemas.microsoft.com/office/powerpoint/2010/main" val="25124590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0B2AED31-DE40-43B5-945C-1CA430C2F7ED}" type="slidenum">
              <a:rPr lang="en-AU" smtClean="0"/>
              <a:t>5</a:t>
            </a:fld>
            <a:endParaRPr lang="en-AU" dirty="0"/>
          </a:p>
        </p:txBody>
      </p:sp>
    </p:spTree>
    <p:extLst>
      <p:ext uri="{BB962C8B-B14F-4D97-AF65-F5344CB8AC3E}">
        <p14:creationId xmlns:p14="http://schemas.microsoft.com/office/powerpoint/2010/main" val="9373262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0B2AED31-DE40-43B5-945C-1CA430C2F7ED}" type="slidenum">
              <a:rPr lang="en-AU" smtClean="0"/>
              <a:t>6</a:t>
            </a:fld>
            <a:endParaRPr lang="en-AU" dirty="0"/>
          </a:p>
        </p:txBody>
      </p:sp>
    </p:spTree>
    <p:extLst>
      <p:ext uri="{BB962C8B-B14F-4D97-AF65-F5344CB8AC3E}">
        <p14:creationId xmlns:p14="http://schemas.microsoft.com/office/powerpoint/2010/main" val="9373262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0B2AED31-DE40-43B5-945C-1CA430C2F7ED}" type="slidenum">
              <a:rPr lang="en-AU" smtClean="0"/>
              <a:t>7</a:t>
            </a:fld>
            <a:endParaRPr lang="en-AU" dirty="0"/>
          </a:p>
        </p:txBody>
      </p:sp>
    </p:spTree>
    <p:extLst>
      <p:ext uri="{BB962C8B-B14F-4D97-AF65-F5344CB8AC3E}">
        <p14:creationId xmlns:p14="http://schemas.microsoft.com/office/powerpoint/2010/main" val="3729494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0B2AED31-DE40-43B5-945C-1CA430C2F7ED}" type="slidenum">
              <a:rPr lang="en-AU" smtClean="0"/>
              <a:t>8</a:t>
            </a:fld>
            <a:endParaRPr lang="en-AU" dirty="0"/>
          </a:p>
        </p:txBody>
      </p:sp>
    </p:spTree>
    <p:extLst>
      <p:ext uri="{BB962C8B-B14F-4D97-AF65-F5344CB8AC3E}">
        <p14:creationId xmlns:p14="http://schemas.microsoft.com/office/powerpoint/2010/main" val="18491530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0B2AED31-DE40-43B5-945C-1CA430C2F7ED}" type="slidenum">
              <a:rPr lang="en-AU" smtClean="0"/>
              <a:t>9</a:t>
            </a:fld>
            <a:endParaRPr lang="en-AU" dirty="0"/>
          </a:p>
        </p:txBody>
      </p:sp>
    </p:spTree>
    <p:extLst>
      <p:ext uri="{BB962C8B-B14F-4D97-AF65-F5344CB8AC3E}">
        <p14:creationId xmlns:p14="http://schemas.microsoft.com/office/powerpoint/2010/main" val="18491530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2"/>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1D8BD707-D9CF-40AE-B4C6-C98DA3205C09}" type="datetimeFigureOut">
              <a:rPr lang="en-US" smtClean="0"/>
              <a:pPr/>
              <a:t>2/16/2015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56063423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1D8BD707-D9CF-40AE-B4C6-C98DA3205C09}" type="datetimeFigureOut">
              <a:rPr lang="en-US" smtClean="0"/>
              <a:pPr/>
              <a:t>2/16/2015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8579647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600"/>
            <a:ext cx="2057400" cy="4876800"/>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28600"/>
            <a:ext cx="6019800" cy="4876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1D8BD707-D9CF-40AE-B4C6-C98DA3205C09}" type="datetimeFigureOut">
              <a:rPr lang="en-US" smtClean="0"/>
              <a:pPr/>
              <a:t>2/16/2015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2391549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Rectangle 10"/>
          <p:cNvSpPr/>
          <p:nvPr userDrawn="1"/>
        </p:nvSpPr>
        <p:spPr>
          <a:xfrm>
            <a:off x="-1" y="0"/>
            <a:ext cx="8697951" cy="1127760"/>
          </a:xfrm>
          <a:prstGeom prst="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grpSp>
        <p:nvGrpSpPr>
          <p:cNvPr id="10" name="Group 9"/>
          <p:cNvGrpSpPr/>
          <p:nvPr userDrawn="1"/>
        </p:nvGrpSpPr>
        <p:grpSpPr>
          <a:xfrm>
            <a:off x="7886046" y="-1859"/>
            <a:ext cx="1257954" cy="1127760"/>
            <a:chOff x="6938194" y="1727198"/>
            <a:chExt cx="2205808" cy="957945"/>
          </a:xfrm>
        </p:grpSpPr>
        <p:sp>
          <p:nvSpPr>
            <p:cNvPr id="8" name="Rectangle 7"/>
            <p:cNvSpPr/>
            <p:nvPr userDrawn="1"/>
          </p:nvSpPr>
          <p:spPr>
            <a:xfrm>
              <a:off x="7561945" y="1727200"/>
              <a:ext cx="1582057" cy="95794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9" name="Isosceles Triangle 8"/>
            <p:cNvSpPr/>
            <p:nvPr userDrawn="1"/>
          </p:nvSpPr>
          <p:spPr>
            <a:xfrm rot="16200000">
              <a:off x="6771279" y="1894113"/>
              <a:ext cx="957944" cy="624114"/>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grpSp>
      <p:sp>
        <p:nvSpPr>
          <p:cNvPr id="3" name="Content Placeholder 2"/>
          <p:cNvSpPr>
            <a:spLocks noGrp="1"/>
          </p:cNvSpPr>
          <p:nvPr userDrawn="1">
            <p:ph idx="1"/>
          </p:nvPr>
        </p:nvSpPr>
        <p:spPr>
          <a:xfrm>
            <a:off x="457200" y="1280160"/>
            <a:ext cx="8229600" cy="5410200"/>
          </a:xfrm>
        </p:spPr>
        <p:txBody>
          <a:bodyPr>
            <a:normAutofit/>
          </a:bodyPr>
          <a:lstStyle>
            <a:lvl1pPr>
              <a:defRPr sz="2800"/>
            </a:lvl1pPr>
            <a:lvl2pPr>
              <a:defRPr sz="24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cxnSp>
        <p:nvCxnSpPr>
          <p:cNvPr id="18" name="Straight Connector 17"/>
          <p:cNvCxnSpPr/>
          <p:nvPr userDrawn="1"/>
        </p:nvCxnSpPr>
        <p:spPr>
          <a:xfrm flipV="1">
            <a:off x="-1" y="1125903"/>
            <a:ext cx="9144001" cy="1859"/>
          </a:xfrm>
          <a:prstGeom prst="line">
            <a:avLst/>
          </a:prstGeom>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userDrawn="1">
            <p:ph type="title"/>
          </p:nvPr>
        </p:nvSpPr>
        <p:spPr>
          <a:xfrm>
            <a:off x="463283" y="137003"/>
            <a:ext cx="8229600" cy="853757"/>
          </a:xfrm>
        </p:spPr>
        <p:txBody>
          <a:bodyPr>
            <a:normAutofit/>
          </a:bodyPr>
          <a:lstStyle>
            <a:lvl1pPr algn="l">
              <a:defRPr sz="3600">
                <a:solidFill>
                  <a:schemeClr val="bg1"/>
                </a:solidFill>
              </a:defRPr>
            </a:lvl1pPr>
          </a:lstStyle>
          <a:p>
            <a:r>
              <a:rPr lang="en-US" dirty="0" smtClean="0"/>
              <a:t>Click to edit Master title style</a:t>
            </a:r>
            <a:endParaRPr lang="en-AU"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25106" y="6196820"/>
            <a:ext cx="1818894" cy="674751"/>
          </a:xfrm>
          <a:prstGeom prst="rect">
            <a:avLst/>
          </a:prstGeom>
        </p:spPr>
      </p:pic>
    </p:spTree>
    <p:extLst>
      <p:ext uri="{BB962C8B-B14F-4D97-AF65-F5344CB8AC3E}">
        <p14:creationId xmlns:p14="http://schemas.microsoft.com/office/powerpoint/2010/main" val="106281940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6"/>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2/16/2015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9994475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333500"/>
            <a:ext cx="4038600" cy="3771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333500"/>
            <a:ext cx="4038600" cy="3771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1D8BD707-D9CF-40AE-B4C6-C98DA3205C09}" type="datetimeFigureOut">
              <a:rPr lang="en-US" smtClean="0"/>
              <a:pPr/>
              <a:t>2/16/2015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9381303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33"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fld id="{1D8BD707-D9CF-40AE-B4C6-C98DA3205C09}" type="datetimeFigureOut">
              <a:rPr lang="en-US" smtClean="0"/>
              <a:pPr/>
              <a:t>2/16/2015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4802870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1D8BD707-D9CF-40AE-B4C6-C98DA3205C09}" type="datetimeFigureOut">
              <a:rPr lang="en-US" smtClean="0"/>
              <a:pPr/>
              <a:t>2/16/2015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1076733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2/16/2015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8898814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2"/>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8"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2/16/2015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5250802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2/16/2015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2177367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457200" y="635635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2/16/2015</a:t>
            </a:fld>
            <a:endParaRPr lang="en-US" dirty="0"/>
          </a:p>
        </p:txBody>
      </p:sp>
      <p:sp>
        <p:nvSpPr>
          <p:cNvPr id="5" name="Footer Placeholder 4"/>
          <p:cNvSpPr>
            <a:spLocks noGrp="1"/>
          </p:cNvSpPr>
          <p:nvPr>
            <p:ph type="ftr" sz="quarter" idx="3"/>
          </p:nvPr>
        </p:nvSpPr>
        <p:spPr>
          <a:xfrm>
            <a:off x="3124200" y="635635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592749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rotWithShape="1">
          <a:blip r:embed="rId3" cstate="print">
            <a:grayscl/>
            <a:extLst>
              <a:ext uri="{28A0092B-C50C-407E-A947-70E740481C1C}">
                <a14:useLocalDpi xmlns:a14="http://schemas.microsoft.com/office/drawing/2010/main"/>
              </a:ext>
            </a:extLst>
          </a:blip>
          <a:srcRect/>
          <a:stretch/>
        </p:blipFill>
        <p:spPr bwMode="auto">
          <a:xfrm>
            <a:off x="0" y="0"/>
            <a:ext cx="9144000" cy="5729475"/>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1882066" y="3411868"/>
            <a:ext cx="7128022" cy="2614633"/>
          </a:xfrm>
          <a:prstGeom prst="rect">
            <a:avLst/>
          </a:prstGeom>
        </p:spPr>
        <p:txBody>
          <a:bodyPr vert="horz" lIns="84267" tIns="42134" rIns="84267" bIns="42134" rtlCol="0" anchor="ctr">
            <a:normAutofit fontScale="55000" lnSpcReduction="20000"/>
          </a:bodyPr>
          <a:lstStyle>
            <a:lvl1pPr algn="ctr" defTabSz="842670" rtl="0" eaLnBrk="1" latinLnBrk="0" hangingPunct="1">
              <a:spcBef>
                <a:spcPct val="0"/>
              </a:spcBef>
              <a:buNone/>
              <a:defRPr sz="4100" kern="1200">
                <a:solidFill>
                  <a:schemeClr val="bg1"/>
                </a:solidFill>
                <a:latin typeface="Arial" pitchFamily="34" charset="0"/>
                <a:ea typeface="+mj-ea"/>
                <a:cs typeface="+mj-cs"/>
              </a:defRPr>
            </a:lvl1pPr>
          </a:lstStyle>
          <a:p>
            <a:pPr algn="r">
              <a:lnSpc>
                <a:spcPct val="150000"/>
              </a:lnSpc>
            </a:pPr>
            <a:r>
              <a:rPr lang="en-AU" sz="5800" b="1" cap="all" dirty="0" smtClean="0">
                <a:effectLst>
                  <a:outerShdw blurRad="38100" dist="38100" dir="2700000" algn="tl">
                    <a:srgbClr val="000000">
                      <a:alpha val="43137"/>
                    </a:srgbClr>
                  </a:outerShdw>
                </a:effectLst>
              </a:rPr>
              <a:t>VITAL METALS</a:t>
            </a:r>
            <a:endParaRPr lang="en-AU" sz="4200" b="1" cap="all" dirty="0" smtClean="0">
              <a:effectLst>
                <a:outerShdw blurRad="38100" dist="38100" dir="2700000" algn="tl">
                  <a:srgbClr val="000000">
                    <a:alpha val="43137"/>
                  </a:srgbClr>
                </a:outerShdw>
              </a:effectLst>
            </a:endParaRPr>
          </a:p>
          <a:p>
            <a:pPr algn="r">
              <a:lnSpc>
                <a:spcPct val="150000"/>
              </a:lnSpc>
            </a:pPr>
            <a:r>
              <a:rPr lang="en-AU" sz="3600" b="1" cap="all" dirty="0" smtClean="0">
                <a:effectLst>
                  <a:outerShdw blurRad="38100" dist="38100" dir="2700000" algn="tl">
                    <a:srgbClr val="000000">
                      <a:alpha val="43137"/>
                    </a:srgbClr>
                  </a:outerShdw>
                </a:effectLst>
              </a:rPr>
              <a:t>Watershed tungsten project</a:t>
            </a:r>
          </a:p>
          <a:p>
            <a:pPr algn="r">
              <a:lnSpc>
                <a:spcPct val="150000"/>
              </a:lnSpc>
            </a:pPr>
            <a:r>
              <a:rPr lang="en-AU" sz="3600" b="1" i="1" cap="all" dirty="0" smtClean="0">
                <a:effectLst>
                  <a:outerShdw blurRad="38100" dist="38100" dir="2700000" algn="tl">
                    <a:srgbClr val="000000">
                      <a:alpha val="43137"/>
                    </a:srgbClr>
                  </a:outerShdw>
                </a:effectLst>
              </a:rPr>
              <a:t>De-risked and ready for development</a:t>
            </a:r>
          </a:p>
          <a:p>
            <a:pPr algn="r">
              <a:lnSpc>
                <a:spcPct val="150000"/>
              </a:lnSpc>
            </a:pPr>
            <a:r>
              <a:rPr lang="en-AU" sz="3600" b="1" dirty="0"/>
              <a:t>RRS Investor Luncheon Series </a:t>
            </a:r>
            <a:r>
              <a:rPr lang="en-AU" sz="3600" b="1" i="1" cap="all" dirty="0">
                <a:effectLst>
                  <a:outerShdw blurRad="38100" dist="38100" dir="2700000" algn="tl">
                    <a:srgbClr val="000000">
                      <a:alpha val="43137"/>
                    </a:srgbClr>
                  </a:outerShdw>
                </a:effectLst>
              </a:rPr>
              <a:t>17 February </a:t>
            </a:r>
            <a:r>
              <a:rPr lang="en-AU" sz="3600" b="1" i="1" cap="all" dirty="0" smtClean="0">
                <a:effectLst>
                  <a:outerShdw blurRad="38100" dist="38100" dir="2700000" algn="tl">
                    <a:srgbClr val="000000">
                      <a:alpha val="43137"/>
                    </a:srgbClr>
                  </a:outerShdw>
                </a:effectLst>
              </a:rPr>
              <a:t>2015</a:t>
            </a:r>
            <a:endParaRPr lang="en-AU" sz="3600" b="1" i="1" cap="all" dirty="0">
              <a:effectLst>
                <a:outerShdw blurRad="38100" dist="38100" dir="2700000" algn="tl">
                  <a:srgbClr val="000000">
                    <a:alpha val="43137"/>
                  </a:srgbClr>
                </a:outerShdw>
              </a:effectLst>
            </a:endParaRPr>
          </a:p>
        </p:txBody>
      </p:sp>
      <p:sp>
        <p:nvSpPr>
          <p:cNvPr id="7" name="Title 1"/>
          <p:cNvSpPr txBox="1">
            <a:spLocks/>
          </p:cNvSpPr>
          <p:nvPr/>
        </p:nvSpPr>
        <p:spPr>
          <a:xfrm>
            <a:off x="102195" y="4759152"/>
            <a:ext cx="2704334" cy="954574"/>
          </a:xfrm>
          <a:prstGeom prst="rect">
            <a:avLst/>
          </a:prstGeom>
        </p:spPr>
        <p:txBody>
          <a:bodyPr vert="horz" lIns="84267" tIns="42134" rIns="84267" bIns="42134" rtlCol="0" anchor="ctr">
            <a:normAutofit/>
          </a:bodyPr>
          <a:lstStyle>
            <a:lvl1pPr algn="ctr" defTabSz="842670" rtl="0" eaLnBrk="1" latinLnBrk="0" hangingPunct="1">
              <a:spcBef>
                <a:spcPct val="0"/>
              </a:spcBef>
              <a:buNone/>
              <a:defRPr sz="4100" kern="1200">
                <a:solidFill>
                  <a:schemeClr val="bg1"/>
                </a:solidFill>
                <a:latin typeface="Arial" pitchFamily="34" charset="0"/>
                <a:ea typeface="+mj-ea"/>
                <a:cs typeface="+mj-cs"/>
              </a:defRPr>
            </a:lvl1pPr>
          </a:lstStyle>
          <a:p>
            <a:pPr algn="l"/>
            <a:r>
              <a:rPr lang="en-AU" sz="3200" b="1" cap="all" dirty="0" smtClean="0"/>
              <a:t>ASX:VML</a:t>
            </a:r>
            <a:endParaRPr lang="en-AU" sz="3200" b="1" cap="all" dirty="0"/>
          </a:p>
        </p:txBody>
      </p:sp>
      <p:grpSp>
        <p:nvGrpSpPr>
          <p:cNvPr id="11" name="Group 10"/>
          <p:cNvGrpSpPr/>
          <p:nvPr/>
        </p:nvGrpSpPr>
        <p:grpSpPr>
          <a:xfrm rot="10800000">
            <a:off x="3" y="5914503"/>
            <a:ext cx="6896643" cy="943499"/>
            <a:chOff x="2247357" y="4949373"/>
            <a:chExt cx="6896643" cy="786249"/>
          </a:xfrm>
        </p:grpSpPr>
        <p:sp>
          <p:nvSpPr>
            <p:cNvPr id="9" name="Rectangle 8"/>
            <p:cNvSpPr/>
            <p:nvPr userDrawn="1"/>
          </p:nvSpPr>
          <p:spPr>
            <a:xfrm>
              <a:off x="2864586" y="4949373"/>
              <a:ext cx="6279414" cy="78337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0" name="Isosceles Triangle 9"/>
            <p:cNvSpPr/>
            <p:nvPr userDrawn="1"/>
          </p:nvSpPr>
          <p:spPr>
            <a:xfrm rot="16200000">
              <a:off x="2167724" y="5031876"/>
              <a:ext cx="783379" cy="624114"/>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grpSp>
      <p:sp>
        <p:nvSpPr>
          <p:cNvPr id="2" name="Rectangle 1"/>
          <p:cNvSpPr/>
          <p:nvPr/>
        </p:nvSpPr>
        <p:spPr>
          <a:xfrm>
            <a:off x="0" y="5729476"/>
            <a:ext cx="9144000" cy="209771"/>
          </a:xfrm>
          <a:prstGeom prst="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4" name="TextBox 3"/>
          <p:cNvSpPr txBox="1"/>
          <p:nvPr/>
        </p:nvSpPr>
        <p:spPr>
          <a:xfrm>
            <a:off x="102194" y="6181344"/>
            <a:ext cx="6024285" cy="400110"/>
          </a:xfrm>
          <a:prstGeom prst="rect">
            <a:avLst/>
          </a:prstGeom>
          <a:noFill/>
        </p:spPr>
        <p:txBody>
          <a:bodyPr wrap="square" rtlCol="0">
            <a:spAutoFit/>
          </a:bodyPr>
          <a:lstStyle/>
          <a:p>
            <a:r>
              <a:rPr lang="en-AU" sz="2000" b="1" dirty="0" smtClean="0"/>
              <a:t>Building a globally significant strategic metals company </a:t>
            </a:r>
            <a:endParaRPr lang="en-AU" sz="2000" b="1"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61272" y="6026501"/>
            <a:ext cx="1948815" cy="722948"/>
          </a:xfrm>
          <a:prstGeom prst="rect">
            <a:avLst/>
          </a:prstGeom>
        </p:spPr>
      </p:pic>
    </p:spTree>
    <p:extLst>
      <p:ext uri="{BB962C8B-B14F-4D97-AF65-F5344CB8AC3E}">
        <p14:creationId xmlns:p14="http://schemas.microsoft.com/office/powerpoint/2010/main" val="12735576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490" y="151187"/>
            <a:ext cx="7242824" cy="856663"/>
          </a:xfrm>
        </p:spPr>
        <p:txBody>
          <a:bodyPr>
            <a:normAutofit/>
          </a:bodyPr>
          <a:lstStyle/>
          <a:p>
            <a:pPr algn="l"/>
            <a:r>
              <a:rPr lang="en-AU" sz="3500" dirty="0" smtClean="0"/>
              <a:t>Processing Flowsheet</a:t>
            </a:r>
            <a:endParaRPr lang="en-AU" sz="3500" dirty="0"/>
          </a:p>
        </p:txBody>
      </p:sp>
      <p:sp>
        <p:nvSpPr>
          <p:cNvPr id="5" name="Rectangle 4"/>
          <p:cNvSpPr/>
          <p:nvPr/>
        </p:nvSpPr>
        <p:spPr>
          <a:xfrm>
            <a:off x="202346" y="1401291"/>
            <a:ext cx="2474334" cy="4662815"/>
          </a:xfrm>
          <a:prstGeom prst="rect">
            <a:avLst/>
          </a:prstGeom>
        </p:spPr>
        <p:txBody>
          <a:bodyPr wrap="square">
            <a:spAutoFit/>
          </a:bodyPr>
          <a:lstStyle/>
          <a:p>
            <a:pPr marL="285750" indent="-285750" defTabSz="914400">
              <a:lnSpc>
                <a:spcPct val="80000"/>
              </a:lnSpc>
              <a:spcAft>
                <a:spcPts val="600"/>
              </a:spcAft>
              <a:buFont typeface="Wingdings" panose="05000000000000000000" pitchFamily="2" charset="2"/>
              <a:buChar char="§"/>
            </a:pPr>
            <a:r>
              <a:rPr lang="en-AU" sz="1800" dirty="0" smtClean="0"/>
              <a:t>High grade 65% WO</a:t>
            </a:r>
            <a:r>
              <a:rPr lang="en-AU" sz="1800" baseline="-25000" dirty="0" smtClean="0"/>
              <a:t>3</a:t>
            </a:r>
            <a:r>
              <a:rPr lang="en-AU" sz="1800" dirty="0" smtClean="0"/>
              <a:t> clean concentrate produced at an average plant recovery of 73.6% WO</a:t>
            </a:r>
            <a:r>
              <a:rPr lang="en-AU" sz="1800" baseline="-25000" dirty="0" smtClean="0"/>
              <a:t>3</a:t>
            </a:r>
            <a:r>
              <a:rPr lang="en-AU" sz="1800" dirty="0" smtClean="0"/>
              <a:t>.</a:t>
            </a:r>
          </a:p>
          <a:p>
            <a:pPr marL="285750" indent="-285750" defTabSz="914400">
              <a:lnSpc>
                <a:spcPct val="80000"/>
              </a:lnSpc>
              <a:spcAft>
                <a:spcPts val="600"/>
              </a:spcAft>
              <a:buFont typeface="Wingdings" panose="05000000000000000000" pitchFamily="2" charset="2"/>
              <a:buChar char="§"/>
            </a:pPr>
            <a:r>
              <a:rPr lang="en-AU" sz="1800" dirty="0" smtClean="0"/>
              <a:t>Throughput of 2.5Mtpa for 2,500tpa WO</a:t>
            </a:r>
            <a:r>
              <a:rPr lang="en-AU" sz="1800" baseline="-25000" dirty="0" smtClean="0"/>
              <a:t>3</a:t>
            </a:r>
            <a:r>
              <a:rPr lang="en-AU" sz="1800" dirty="0"/>
              <a:t> </a:t>
            </a:r>
            <a:r>
              <a:rPr lang="en-AU" sz="1800" dirty="0" smtClean="0"/>
              <a:t>in concentrate life of mine.</a:t>
            </a:r>
          </a:p>
          <a:p>
            <a:pPr marL="285750" indent="-285750" defTabSz="914400">
              <a:lnSpc>
                <a:spcPct val="80000"/>
              </a:lnSpc>
              <a:spcAft>
                <a:spcPts val="600"/>
              </a:spcAft>
              <a:buFont typeface="Wingdings" panose="05000000000000000000" pitchFamily="2" charset="2"/>
              <a:buChar char="§"/>
            </a:pPr>
            <a:r>
              <a:rPr lang="en-AU" sz="1800" dirty="0" smtClean="0"/>
              <a:t>Flowsheet minimises power consumption.  Ore sorters and spirals reject 80% of the feed prior to flotation.</a:t>
            </a:r>
          </a:p>
          <a:p>
            <a:pPr marL="285750" indent="-285750" defTabSz="914400">
              <a:lnSpc>
                <a:spcPct val="80000"/>
              </a:lnSpc>
              <a:spcAft>
                <a:spcPts val="600"/>
              </a:spcAft>
              <a:buFont typeface="Wingdings" panose="05000000000000000000" pitchFamily="2" charset="2"/>
              <a:buChar char="§"/>
            </a:pPr>
            <a:endParaRPr lang="en-AU" sz="1800" dirty="0" smtClean="0"/>
          </a:p>
          <a:p>
            <a:pPr marL="285750" indent="-285750" defTabSz="914400">
              <a:lnSpc>
                <a:spcPct val="80000"/>
              </a:lnSpc>
              <a:spcAft>
                <a:spcPts val="600"/>
              </a:spcAft>
              <a:buFont typeface="Courier New" panose="02070309020205020404" pitchFamily="49" charset="0"/>
              <a:buChar char="o"/>
            </a:pPr>
            <a:endParaRPr lang="en-AU" sz="1800" dirty="0"/>
          </a:p>
          <a:p>
            <a:pPr marL="285750" indent="-285750" defTabSz="914400">
              <a:lnSpc>
                <a:spcPct val="80000"/>
              </a:lnSpc>
              <a:spcAft>
                <a:spcPts val="600"/>
              </a:spcAft>
              <a:buFont typeface="Wingdings" panose="05000000000000000000" pitchFamily="2" charset="2"/>
              <a:buChar char="§"/>
            </a:pPr>
            <a:endParaRPr lang="en-AU" sz="16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6710" y="1320268"/>
            <a:ext cx="6597290" cy="5217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46343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490" y="151187"/>
            <a:ext cx="7242824" cy="856663"/>
          </a:xfrm>
        </p:spPr>
        <p:txBody>
          <a:bodyPr>
            <a:normAutofit/>
          </a:bodyPr>
          <a:lstStyle/>
          <a:p>
            <a:pPr algn="l"/>
            <a:r>
              <a:rPr lang="en-AU" sz="3500" dirty="0" smtClean="0"/>
              <a:t>Project Capital and Operating Costs</a:t>
            </a:r>
            <a:endParaRPr lang="en-AU" sz="3500" dirty="0"/>
          </a:p>
        </p:txBody>
      </p:sp>
      <p:sp>
        <p:nvSpPr>
          <p:cNvPr id="4" name="TextBox 3"/>
          <p:cNvSpPr txBox="1"/>
          <p:nvPr/>
        </p:nvSpPr>
        <p:spPr>
          <a:xfrm>
            <a:off x="366534" y="5590423"/>
            <a:ext cx="4436960" cy="1769715"/>
          </a:xfrm>
          <a:prstGeom prst="rect">
            <a:avLst/>
          </a:prstGeom>
          <a:noFill/>
        </p:spPr>
        <p:txBody>
          <a:bodyPr wrap="square" rtlCol="0">
            <a:spAutoFit/>
          </a:bodyPr>
          <a:lstStyle/>
          <a:p>
            <a:r>
              <a:rPr lang="en-AU" sz="1300" dirty="0" smtClean="0"/>
              <a:t>Notes to accompany Capital and Operating Costs</a:t>
            </a:r>
          </a:p>
          <a:p>
            <a:pPr marL="285750" indent="-285750">
              <a:buFont typeface="Arial" panose="020B0604020202020204" pitchFamily="34" charset="0"/>
              <a:buChar char="•"/>
            </a:pPr>
            <a:r>
              <a:rPr lang="en-AU" sz="1200" dirty="0" smtClean="0"/>
              <a:t>Updated DFS figures reported in ASX release  22 January 2015</a:t>
            </a:r>
          </a:p>
          <a:p>
            <a:pPr marL="285750" indent="-285750">
              <a:buFont typeface="Arial" panose="020B0604020202020204" pitchFamily="34" charset="0"/>
              <a:buChar char="•"/>
            </a:pPr>
            <a:r>
              <a:rPr lang="en-AU" sz="1200" dirty="0"/>
              <a:t>An exchange rate of </a:t>
            </a:r>
            <a:r>
              <a:rPr lang="en-AU" sz="1200" dirty="0" smtClean="0"/>
              <a:t>A$1:US$0.80 </a:t>
            </a:r>
            <a:r>
              <a:rPr lang="en-AU" sz="1200" dirty="0"/>
              <a:t>has been </a:t>
            </a:r>
            <a:r>
              <a:rPr lang="en-AU" sz="1200" dirty="0" smtClean="0"/>
              <a:t>assumed</a:t>
            </a:r>
          </a:p>
          <a:p>
            <a:pPr marL="285750" indent="-285750">
              <a:buFont typeface="Arial" panose="020B0604020202020204" pitchFamily="34" charset="0"/>
              <a:buChar char="•"/>
            </a:pPr>
            <a:r>
              <a:rPr lang="en-AU" sz="1200" dirty="0" smtClean="0"/>
              <a:t>Capital costs are on an 100% equity basis</a:t>
            </a:r>
          </a:p>
          <a:p>
            <a:pPr marL="285750" indent="-285750">
              <a:buFont typeface="Arial" panose="020B0604020202020204" pitchFamily="34" charset="0"/>
              <a:buChar char="•"/>
            </a:pPr>
            <a:r>
              <a:rPr lang="en-AU" sz="1200" dirty="0" smtClean="0"/>
              <a:t>Operating costs are on a life of mine basis</a:t>
            </a:r>
          </a:p>
          <a:p>
            <a:pPr marL="285750" indent="-285750">
              <a:buFont typeface="Arial" panose="020B0604020202020204" pitchFamily="34" charset="0"/>
              <a:buChar char="•"/>
            </a:pPr>
            <a:r>
              <a:rPr lang="en-AU" sz="1200" dirty="0" smtClean="0"/>
              <a:t>See accompanying Forward </a:t>
            </a:r>
            <a:r>
              <a:rPr lang="en-AU" sz="1200" dirty="0"/>
              <a:t>Looking and Cautionary Statements</a:t>
            </a:r>
            <a:endParaRPr lang="en-AU" sz="1200" dirty="0" smtClean="0"/>
          </a:p>
          <a:p>
            <a:pPr marL="285750" indent="-285750">
              <a:buFont typeface="Arial" panose="020B0604020202020204" pitchFamily="34" charset="0"/>
              <a:buChar char="•"/>
            </a:pPr>
            <a:endParaRPr lang="en-AU" sz="1200" dirty="0" smtClean="0"/>
          </a:p>
          <a:p>
            <a:pPr marL="285750" indent="-285750">
              <a:buFont typeface="Arial" panose="020B0604020202020204" pitchFamily="34" charset="0"/>
              <a:buChar char="•"/>
            </a:pPr>
            <a:endParaRPr lang="en-AU" sz="1200" dirty="0" smtClean="0"/>
          </a:p>
          <a:p>
            <a:endParaRPr lang="en-AU" sz="1200" dirty="0"/>
          </a:p>
        </p:txBody>
      </p:sp>
      <p:graphicFrame>
        <p:nvGraphicFramePr>
          <p:cNvPr id="9" name="Table 8"/>
          <p:cNvGraphicFramePr>
            <a:graphicFrameLocks noGrp="1"/>
          </p:cNvGraphicFramePr>
          <p:nvPr>
            <p:extLst>
              <p:ext uri="{D42A27DB-BD31-4B8C-83A1-F6EECF244321}">
                <p14:modId xmlns:p14="http://schemas.microsoft.com/office/powerpoint/2010/main" val="3164438664"/>
              </p:ext>
            </p:extLst>
          </p:nvPr>
        </p:nvGraphicFramePr>
        <p:xfrm>
          <a:off x="376178" y="1542917"/>
          <a:ext cx="8391645" cy="3889092"/>
        </p:xfrm>
        <a:graphic>
          <a:graphicData uri="http://schemas.openxmlformats.org/drawingml/2006/table">
            <a:tbl>
              <a:tblPr>
                <a:tableStyleId>{2D5ABB26-0587-4C30-8999-92F81FD0307C}</a:tableStyleId>
              </a:tblPr>
              <a:tblGrid>
                <a:gridCol w="3947247"/>
                <a:gridCol w="1481466"/>
                <a:gridCol w="1481466"/>
                <a:gridCol w="1481466"/>
              </a:tblGrid>
              <a:tr h="324091">
                <a:tc gridSpan="2">
                  <a:txBody>
                    <a:bodyPr/>
                    <a:lstStyle/>
                    <a:p>
                      <a:pPr algn="l" fontAlgn="ctr"/>
                      <a:r>
                        <a:rPr lang="en-AU" sz="1600" u="none" strike="noStrike" baseline="0" dirty="0" smtClean="0">
                          <a:effectLst/>
                        </a:rPr>
                        <a:t>Project Capital Cost Estimates</a:t>
                      </a:r>
                      <a:endParaRPr lang="en-AU" sz="1600" b="0" i="0" u="none" strike="noStrike" dirty="0">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endParaRPr lang="en-AU"/>
                    </a:p>
                  </a:txBody>
                  <a:tcPr/>
                </a:tc>
                <a:tc>
                  <a:txBody>
                    <a:bodyPr/>
                    <a:lstStyle/>
                    <a:p>
                      <a:pPr algn="ctr" fontAlgn="ctr"/>
                      <a:r>
                        <a:rPr lang="en-AU" sz="1600" u="none" strike="noStrike" dirty="0" smtClean="0">
                          <a:effectLst/>
                        </a:rPr>
                        <a:t>A$M</a:t>
                      </a:r>
                      <a:endParaRPr lang="en-AU" sz="1600" b="0" i="0" u="none" strike="noStrike" dirty="0">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r>
                        <a:rPr lang="en-AU" sz="1600" u="none" strike="noStrike" dirty="0" smtClean="0">
                          <a:effectLst/>
                        </a:rPr>
                        <a:t>US$M</a:t>
                      </a:r>
                      <a:endParaRPr lang="en-AU" sz="1600" b="0" i="0" u="none" strike="noStrike" dirty="0">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r>
              <a:tr h="324091">
                <a:tc gridSpan="2">
                  <a:txBody>
                    <a:bodyPr/>
                    <a:lstStyle/>
                    <a:p>
                      <a:pPr marL="0" algn="l" defTabSz="914400" rtl="0" eaLnBrk="1" fontAlgn="ctr" latinLnBrk="0" hangingPunct="1">
                        <a:spcAft>
                          <a:spcPts val="0"/>
                        </a:spcAft>
                      </a:pPr>
                      <a:r>
                        <a:rPr lang="en-AU" sz="1600" u="none" strike="noStrike" kern="1200" dirty="0">
                          <a:solidFill>
                            <a:schemeClr val="tx1"/>
                          </a:solidFill>
                          <a:effectLst/>
                          <a:latin typeface="+mn-lt"/>
                          <a:ea typeface="+mn-ea"/>
                          <a:cs typeface="+mn-cs"/>
                        </a:rPr>
                        <a:t>Mining</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AU"/>
                    </a:p>
                  </a:txBody>
                  <a:tcPr/>
                </a:tc>
                <a:tc>
                  <a:txBody>
                    <a:bodyPr/>
                    <a:lstStyle/>
                    <a:p>
                      <a:pPr marL="0" algn="ctr" defTabSz="914400" rtl="0" eaLnBrk="1" fontAlgn="ctr" latinLnBrk="0" hangingPunct="1">
                        <a:spcAft>
                          <a:spcPts val="0"/>
                        </a:spcAft>
                      </a:pPr>
                      <a:r>
                        <a:rPr lang="en-AU" sz="1600" u="none" strike="noStrike" kern="1200" dirty="0">
                          <a:solidFill>
                            <a:schemeClr val="tx1"/>
                          </a:solidFill>
                          <a:effectLst/>
                          <a:latin typeface="+mn-lt"/>
                          <a:ea typeface="+mn-ea"/>
                          <a:cs typeface="+mn-cs"/>
                        </a:rPr>
                        <a:t>2.2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ctr" latinLnBrk="0" hangingPunct="1">
                        <a:spcAft>
                          <a:spcPts val="0"/>
                        </a:spcAft>
                      </a:pPr>
                      <a:r>
                        <a:rPr lang="en-AU" sz="1600" u="none" strike="noStrike" kern="1200" dirty="0" smtClean="0">
                          <a:solidFill>
                            <a:schemeClr val="tx1"/>
                          </a:solidFill>
                          <a:effectLst/>
                          <a:latin typeface="+mn-lt"/>
                          <a:ea typeface="+mn-ea"/>
                          <a:cs typeface="+mn-cs"/>
                        </a:rPr>
                        <a:t>1.8</a:t>
                      </a:r>
                      <a:endParaRPr lang="en-AU" sz="1600" u="none" strike="noStrike" kern="1200" dirty="0">
                        <a:solidFill>
                          <a:schemeClr val="tx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24091">
                <a:tc gridSpan="2">
                  <a:txBody>
                    <a:bodyPr/>
                    <a:lstStyle/>
                    <a:p>
                      <a:pPr marL="0" algn="l" defTabSz="914400" rtl="0" eaLnBrk="1" fontAlgn="ctr" latinLnBrk="0" hangingPunct="1">
                        <a:spcAft>
                          <a:spcPts val="0"/>
                        </a:spcAft>
                      </a:pPr>
                      <a:r>
                        <a:rPr lang="en-AU" sz="1600" u="none" strike="noStrike" kern="1200" dirty="0">
                          <a:solidFill>
                            <a:schemeClr val="tx1"/>
                          </a:solidFill>
                          <a:effectLst/>
                          <a:latin typeface="+mn-lt"/>
                          <a:ea typeface="+mn-ea"/>
                          <a:cs typeface="+mn-cs"/>
                        </a:rPr>
                        <a:t>Processing Plant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AU"/>
                    </a:p>
                  </a:txBody>
                  <a:tcPr/>
                </a:tc>
                <a:tc>
                  <a:txBody>
                    <a:bodyPr/>
                    <a:lstStyle/>
                    <a:p>
                      <a:pPr marL="0" algn="ctr" defTabSz="914400" rtl="0" eaLnBrk="1" fontAlgn="ctr" latinLnBrk="0" hangingPunct="1">
                        <a:spcAft>
                          <a:spcPts val="0"/>
                        </a:spcAft>
                      </a:pPr>
                      <a:r>
                        <a:rPr lang="en-AU" sz="1600" u="none" strike="noStrike" kern="1200" dirty="0">
                          <a:solidFill>
                            <a:schemeClr val="tx1"/>
                          </a:solidFill>
                          <a:effectLst/>
                          <a:latin typeface="+mn-lt"/>
                          <a:ea typeface="+mn-ea"/>
                          <a:cs typeface="+mn-cs"/>
                        </a:rPr>
                        <a:t>130.5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ctr" latinLnBrk="0" hangingPunct="1">
                        <a:spcAft>
                          <a:spcPts val="0"/>
                        </a:spcAft>
                      </a:pPr>
                      <a:r>
                        <a:rPr lang="en-AU" sz="1600" u="none" strike="noStrike" kern="1200" dirty="0" smtClean="0">
                          <a:solidFill>
                            <a:schemeClr val="tx1"/>
                          </a:solidFill>
                          <a:effectLst/>
                          <a:latin typeface="+mn-lt"/>
                          <a:ea typeface="+mn-ea"/>
                          <a:cs typeface="+mn-cs"/>
                        </a:rPr>
                        <a:t>104.4</a:t>
                      </a:r>
                      <a:endParaRPr lang="en-AU" sz="1600" u="none" strike="noStrike" kern="1200" dirty="0">
                        <a:solidFill>
                          <a:schemeClr val="tx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24091">
                <a:tc gridSpan="2">
                  <a:txBody>
                    <a:bodyPr/>
                    <a:lstStyle/>
                    <a:p>
                      <a:pPr marL="0" algn="l" defTabSz="914400" rtl="0" eaLnBrk="1" fontAlgn="ctr" latinLnBrk="0" hangingPunct="1">
                        <a:spcAft>
                          <a:spcPts val="0"/>
                        </a:spcAft>
                      </a:pPr>
                      <a:r>
                        <a:rPr lang="en-AU" sz="1600" u="none" strike="noStrike" kern="1200" dirty="0">
                          <a:solidFill>
                            <a:schemeClr val="tx1"/>
                          </a:solidFill>
                          <a:effectLst/>
                          <a:latin typeface="+mn-lt"/>
                          <a:ea typeface="+mn-ea"/>
                          <a:cs typeface="+mn-cs"/>
                        </a:rPr>
                        <a:t>Site Infrastructure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AU"/>
                    </a:p>
                  </a:txBody>
                  <a:tcPr/>
                </a:tc>
                <a:tc>
                  <a:txBody>
                    <a:bodyPr/>
                    <a:lstStyle/>
                    <a:p>
                      <a:pPr marL="0" algn="ctr" defTabSz="914400" rtl="0" eaLnBrk="1" fontAlgn="ctr" latinLnBrk="0" hangingPunct="1">
                        <a:spcAft>
                          <a:spcPts val="0"/>
                        </a:spcAft>
                      </a:pPr>
                      <a:r>
                        <a:rPr lang="en-AU" sz="1600" u="none" strike="noStrike" kern="1200" dirty="0">
                          <a:solidFill>
                            <a:schemeClr val="tx1"/>
                          </a:solidFill>
                          <a:effectLst/>
                          <a:latin typeface="+mn-lt"/>
                          <a:ea typeface="+mn-ea"/>
                          <a:cs typeface="+mn-cs"/>
                        </a:rPr>
                        <a:t>36.2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ctr" latinLnBrk="0" hangingPunct="1">
                        <a:spcAft>
                          <a:spcPts val="0"/>
                        </a:spcAft>
                      </a:pPr>
                      <a:r>
                        <a:rPr lang="en-AU" sz="1600" u="none" strike="noStrike" kern="1200" dirty="0" smtClean="0">
                          <a:solidFill>
                            <a:schemeClr val="tx1"/>
                          </a:solidFill>
                          <a:effectLst/>
                          <a:latin typeface="+mn-lt"/>
                          <a:ea typeface="+mn-ea"/>
                          <a:cs typeface="+mn-cs"/>
                        </a:rPr>
                        <a:t>29.0</a:t>
                      </a:r>
                      <a:endParaRPr lang="en-AU" sz="1600" u="none" strike="noStrike" kern="1200" dirty="0">
                        <a:solidFill>
                          <a:schemeClr val="tx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24091">
                <a:tc gridSpan="2">
                  <a:txBody>
                    <a:bodyPr/>
                    <a:lstStyle/>
                    <a:p>
                      <a:pPr marL="0" algn="l" defTabSz="914400" rtl="0" eaLnBrk="1" fontAlgn="ctr" latinLnBrk="0" hangingPunct="1">
                        <a:spcAft>
                          <a:spcPts val="0"/>
                        </a:spcAft>
                      </a:pPr>
                      <a:r>
                        <a:rPr lang="en-AU" sz="1600" u="none" strike="noStrike" kern="1200" dirty="0">
                          <a:solidFill>
                            <a:schemeClr val="tx1"/>
                          </a:solidFill>
                          <a:effectLst/>
                          <a:latin typeface="+mn-lt"/>
                          <a:ea typeface="+mn-ea"/>
                          <a:cs typeface="+mn-cs"/>
                        </a:rPr>
                        <a:t>Working Capital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AU"/>
                    </a:p>
                  </a:txBody>
                  <a:tcPr/>
                </a:tc>
                <a:tc>
                  <a:txBody>
                    <a:bodyPr/>
                    <a:lstStyle/>
                    <a:p>
                      <a:pPr marL="0" algn="ctr" defTabSz="914400" rtl="0" eaLnBrk="1" fontAlgn="ctr" latinLnBrk="0" hangingPunct="1">
                        <a:spcAft>
                          <a:spcPts val="0"/>
                        </a:spcAft>
                      </a:pPr>
                      <a:r>
                        <a:rPr lang="en-AU" sz="1600" u="none" strike="noStrike" kern="1200" dirty="0">
                          <a:solidFill>
                            <a:schemeClr val="tx1"/>
                          </a:solidFill>
                          <a:effectLst/>
                          <a:latin typeface="+mn-lt"/>
                          <a:ea typeface="+mn-ea"/>
                          <a:cs typeface="+mn-cs"/>
                        </a:rPr>
                        <a:t>3.4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ctr" latinLnBrk="0" hangingPunct="1">
                        <a:spcAft>
                          <a:spcPts val="0"/>
                        </a:spcAft>
                      </a:pPr>
                      <a:r>
                        <a:rPr lang="en-AU" sz="1600" u="none" strike="noStrike" kern="1200" dirty="0" smtClean="0">
                          <a:solidFill>
                            <a:schemeClr val="tx1"/>
                          </a:solidFill>
                          <a:effectLst/>
                          <a:latin typeface="+mn-lt"/>
                          <a:ea typeface="+mn-ea"/>
                          <a:cs typeface="+mn-cs"/>
                        </a:rPr>
                        <a:t>2.7</a:t>
                      </a:r>
                      <a:endParaRPr lang="en-AU" sz="1600" u="none" strike="noStrike" kern="1200" dirty="0">
                        <a:solidFill>
                          <a:schemeClr val="tx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24091">
                <a:tc gridSpan="2">
                  <a:txBody>
                    <a:bodyPr/>
                    <a:lstStyle/>
                    <a:p>
                      <a:pPr algn="l" fontAlgn="ctr"/>
                      <a:r>
                        <a:rPr lang="en-AU" sz="1600" u="none" strike="noStrike" dirty="0" smtClean="0">
                          <a:effectLst/>
                        </a:rPr>
                        <a:t>Total</a:t>
                      </a:r>
                      <a:endParaRPr lang="en-AU" sz="1600" b="0" i="0" u="none" strike="noStrike" dirty="0">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endParaRPr lang="en-AU"/>
                    </a:p>
                  </a:txBody>
                  <a:tcPr/>
                </a:tc>
                <a:tc>
                  <a:txBody>
                    <a:bodyPr/>
                    <a:lstStyle/>
                    <a:p>
                      <a:pPr algn="ctr" fontAlgn="ctr"/>
                      <a:r>
                        <a:rPr lang="en-AU" sz="1600" u="none" strike="noStrike" dirty="0" smtClean="0">
                          <a:effectLst/>
                        </a:rPr>
                        <a:t>172.3</a:t>
                      </a:r>
                      <a:endParaRPr lang="en-AU" sz="1600" b="0" i="0" u="none" strike="noStrike" dirty="0">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r>
                        <a:rPr lang="en-AU" sz="1600" u="none" strike="noStrike" dirty="0" smtClean="0">
                          <a:effectLst/>
                        </a:rPr>
                        <a:t>137.8</a:t>
                      </a:r>
                      <a:endParaRPr lang="en-AU" sz="1600" b="0" i="0" u="none" strike="noStrike" dirty="0">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r>
              <a:tr h="324091">
                <a:tc gridSpan="2">
                  <a:txBody>
                    <a:bodyPr/>
                    <a:lstStyle/>
                    <a:p>
                      <a:pPr algn="l" fontAlgn="ctr"/>
                      <a:endParaRPr lang="en-AU" sz="1600" b="0" i="0" u="none" strike="noStrike" dirty="0">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AU"/>
                    </a:p>
                  </a:txBody>
                  <a:tcPr/>
                </a:tc>
                <a:tc>
                  <a:txBody>
                    <a:bodyPr/>
                    <a:lstStyle/>
                    <a:p>
                      <a:pPr algn="ctr" fontAlgn="ctr"/>
                      <a:endParaRPr lang="en-AU" sz="1600" b="0" i="0" u="none" strike="noStrike" dirty="0">
                        <a:solidFill>
                          <a:srgbClr val="000000"/>
                        </a:solidFill>
                        <a:effectLst/>
                        <a:latin typeface="+mn-lt"/>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en-AU" sz="1600" b="0" i="0" u="none" strike="noStrike" dirty="0">
                        <a:solidFill>
                          <a:srgbClr val="000000"/>
                        </a:solidFill>
                        <a:effectLst/>
                        <a:latin typeface="+mn-lt"/>
                      </a:endParaRP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24091">
                <a:tc>
                  <a:txBody>
                    <a:bodyPr/>
                    <a:lstStyle/>
                    <a:p>
                      <a:pPr algn="l" fontAlgn="ctr"/>
                      <a:r>
                        <a:rPr lang="en-AU" sz="1600" u="none" strike="noStrike" dirty="0" smtClean="0">
                          <a:effectLst/>
                        </a:rPr>
                        <a:t>C1 Cash Cost Estimates – Life of Mine</a:t>
                      </a:r>
                      <a:endParaRPr lang="en-AU" sz="1600" b="0" i="0" u="none" strike="noStrike" dirty="0">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r>
                        <a:rPr lang="en-AU" sz="1600" u="none" strike="noStrike" dirty="0" smtClean="0">
                          <a:effectLst/>
                        </a:rPr>
                        <a:t>A$/ t ore</a:t>
                      </a:r>
                      <a:endParaRPr lang="en-AU" sz="1600" b="0" i="0" u="none" strike="noStrike" dirty="0">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r>
                        <a:rPr lang="en-AU" sz="1600" u="none" strike="noStrike" dirty="0" smtClean="0">
                          <a:effectLst/>
                        </a:rPr>
                        <a:t>A$/mtu</a:t>
                      </a:r>
                      <a:endParaRPr lang="en-AU" sz="1600" b="0" i="0" u="none" strike="noStrike" dirty="0">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r>
                        <a:rPr lang="en-AU" sz="1600" u="none" strike="noStrike" dirty="0" smtClean="0">
                          <a:effectLst/>
                        </a:rPr>
                        <a:t>US$/mtu</a:t>
                      </a:r>
                      <a:endParaRPr lang="en-AU" sz="1600" b="0" i="0" u="none" strike="noStrike" dirty="0">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r>
              <a:tr h="324091">
                <a:tc>
                  <a:txBody>
                    <a:bodyPr/>
                    <a:lstStyle/>
                    <a:p>
                      <a:pPr marL="0" algn="l" defTabSz="914400" rtl="0" eaLnBrk="1" fontAlgn="ctr" latinLnBrk="0" hangingPunct="1">
                        <a:lnSpc>
                          <a:spcPct val="110000"/>
                        </a:lnSpc>
                        <a:spcBef>
                          <a:spcPts val="300"/>
                        </a:spcBef>
                        <a:spcAft>
                          <a:spcPts val="0"/>
                        </a:spcAft>
                      </a:pPr>
                      <a:r>
                        <a:rPr lang="en-US" sz="1600" u="none" strike="noStrike" kern="1200" dirty="0">
                          <a:solidFill>
                            <a:schemeClr val="tx1"/>
                          </a:solidFill>
                          <a:effectLst/>
                          <a:latin typeface="+mn-lt"/>
                          <a:ea typeface="+mn-ea"/>
                          <a:cs typeface="+mn-cs"/>
                        </a:rPr>
                        <a:t>Mining</a:t>
                      </a:r>
                      <a:endParaRPr lang="en-AU" sz="1600" u="none" strike="noStrike"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ctr" latinLnBrk="0" hangingPunct="1">
                        <a:lnSpc>
                          <a:spcPct val="110000"/>
                        </a:lnSpc>
                        <a:spcBef>
                          <a:spcPts val="300"/>
                        </a:spcBef>
                        <a:spcAft>
                          <a:spcPts val="0"/>
                        </a:spcAft>
                      </a:pPr>
                      <a:r>
                        <a:rPr lang="en-US" sz="1600" u="none" strike="noStrike" kern="1200" dirty="0" smtClean="0">
                          <a:solidFill>
                            <a:schemeClr val="tx1"/>
                          </a:solidFill>
                          <a:effectLst/>
                          <a:latin typeface="+mn-lt"/>
                          <a:ea typeface="+mn-ea"/>
                          <a:cs typeface="+mn-cs"/>
                        </a:rPr>
                        <a:t>12.8</a:t>
                      </a:r>
                      <a:endParaRPr lang="en-AU" sz="1600" u="none" strike="noStrike" kern="1200" dirty="0">
                        <a:solidFill>
                          <a:schemeClr val="tx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ctr" latinLnBrk="0" hangingPunct="1">
                        <a:lnSpc>
                          <a:spcPct val="110000"/>
                        </a:lnSpc>
                        <a:spcBef>
                          <a:spcPts val="300"/>
                        </a:spcBef>
                        <a:spcAft>
                          <a:spcPts val="0"/>
                        </a:spcAft>
                      </a:pPr>
                      <a:r>
                        <a:rPr lang="en-US" sz="1600" u="none" strike="noStrike" kern="1200" dirty="0" smtClean="0">
                          <a:solidFill>
                            <a:schemeClr val="tx1"/>
                          </a:solidFill>
                          <a:effectLst/>
                          <a:latin typeface="+mn-lt"/>
                          <a:ea typeface="+mn-ea"/>
                          <a:cs typeface="+mn-cs"/>
                        </a:rPr>
                        <a:t>111</a:t>
                      </a:r>
                      <a:endParaRPr lang="en-AU" sz="1600" u="none" strike="noStrike" kern="1200" dirty="0">
                        <a:solidFill>
                          <a:schemeClr val="tx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ctr" latinLnBrk="0" hangingPunct="1">
                        <a:lnSpc>
                          <a:spcPct val="110000"/>
                        </a:lnSpc>
                        <a:spcBef>
                          <a:spcPts val="300"/>
                        </a:spcBef>
                        <a:spcAft>
                          <a:spcPts val="0"/>
                        </a:spcAft>
                      </a:pPr>
                      <a:r>
                        <a:rPr lang="en-US" sz="1600" u="none" strike="noStrike" kern="1200" dirty="0" smtClean="0">
                          <a:solidFill>
                            <a:schemeClr val="tx1"/>
                          </a:solidFill>
                          <a:effectLst/>
                          <a:latin typeface="+mn-lt"/>
                          <a:ea typeface="+mn-ea"/>
                          <a:cs typeface="+mn-cs"/>
                        </a:rPr>
                        <a:t>89</a:t>
                      </a:r>
                      <a:endParaRPr lang="en-AU" sz="1600" u="none" strike="noStrike" kern="1200" dirty="0">
                        <a:solidFill>
                          <a:schemeClr val="tx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24091">
                <a:tc>
                  <a:txBody>
                    <a:bodyPr/>
                    <a:lstStyle/>
                    <a:p>
                      <a:pPr marL="0" algn="l" defTabSz="914400" rtl="0" eaLnBrk="1" fontAlgn="ctr" latinLnBrk="0" hangingPunct="1">
                        <a:lnSpc>
                          <a:spcPct val="110000"/>
                        </a:lnSpc>
                        <a:spcBef>
                          <a:spcPts val="300"/>
                        </a:spcBef>
                        <a:spcAft>
                          <a:spcPts val="0"/>
                        </a:spcAft>
                      </a:pPr>
                      <a:r>
                        <a:rPr lang="en-US" sz="1600" u="none" strike="noStrike" kern="1200" dirty="0">
                          <a:solidFill>
                            <a:schemeClr val="tx1"/>
                          </a:solidFill>
                          <a:effectLst/>
                          <a:latin typeface="+mn-lt"/>
                          <a:ea typeface="+mn-ea"/>
                          <a:cs typeface="+mn-cs"/>
                        </a:rPr>
                        <a:t>Processing</a:t>
                      </a:r>
                      <a:endParaRPr lang="en-AU" sz="1600" u="none" strike="noStrike"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ctr" latinLnBrk="0" hangingPunct="1">
                        <a:lnSpc>
                          <a:spcPct val="110000"/>
                        </a:lnSpc>
                        <a:spcBef>
                          <a:spcPts val="300"/>
                        </a:spcBef>
                        <a:spcAft>
                          <a:spcPts val="0"/>
                        </a:spcAft>
                      </a:pPr>
                      <a:r>
                        <a:rPr lang="en-US" sz="1600" u="none" strike="noStrike" kern="1200" dirty="0" smtClean="0">
                          <a:solidFill>
                            <a:schemeClr val="tx1"/>
                          </a:solidFill>
                          <a:effectLst/>
                          <a:latin typeface="+mn-lt"/>
                          <a:ea typeface="+mn-ea"/>
                          <a:cs typeface="+mn-cs"/>
                        </a:rPr>
                        <a:t>7.5</a:t>
                      </a:r>
                      <a:endParaRPr lang="en-AU" sz="1600" u="none" strike="noStrike" kern="1200" dirty="0">
                        <a:solidFill>
                          <a:schemeClr val="tx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ctr" latinLnBrk="0" hangingPunct="1">
                        <a:lnSpc>
                          <a:spcPct val="110000"/>
                        </a:lnSpc>
                        <a:spcBef>
                          <a:spcPts val="300"/>
                        </a:spcBef>
                        <a:spcAft>
                          <a:spcPts val="0"/>
                        </a:spcAft>
                      </a:pPr>
                      <a:r>
                        <a:rPr lang="en-US" sz="1600" u="none" strike="noStrike" kern="1200" dirty="0" smtClean="0">
                          <a:solidFill>
                            <a:schemeClr val="tx1"/>
                          </a:solidFill>
                          <a:effectLst/>
                          <a:latin typeface="+mn-lt"/>
                          <a:ea typeface="+mn-ea"/>
                          <a:cs typeface="+mn-cs"/>
                        </a:rPr>
                        <a:t>69</a:t>
                      </a:r>
                      <a:endParaRPr lang="en-AU" sz="1600" u="none" strike="noStrike" kern="1200" dirty="0">
                        <a:solidFill>
                          <a:schemeClr val="tx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ctr" latinLnBrk="0" hangingPunct="1">
                        <a:lnSpc>
                          <a:spcPct val="110000"/>
                        </a:lnSpc>
                        <a:spcBef>
                          <a:spcPts val="300"/>
                        </a:spcBef>
                        <a:spcAft>
                          <a:spcPts val="0"/>
                        </a:spcAft>
                      </a:pPr>
                      <a:r>
                        <a:rPr lang="en-US" sz="1600" u="none" strike="noStrike" kern="1200" dirty="0" smtClean="0">
                          <a:solidFill>
                            <a:schemeClr val="tx1"/>
                          </a:solidFill>
                          <a:effectLst/>
                          <a:latin typeface="+mn-lt"/>
                          <a:ea typeface="+mn-ea"/>
                          <a:cs typeface="+mn-cs"/>
                        </a:rPr>
                        <a:t>55</a:t>
                      </a:r>
                      <a:endParaRPr lang="en-AU" sz="1600" u="none" strike="noStrike" kern="1200" dirty="0">
                        <a:solidFill>
                          <a:schemeClr val="tx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24091">
                <a:tc>
                  <a:txBody>
                    <a:bodyPr/>
                    <a:lstStyle/>
                    <a:p>
                      <a:pPr marL="0" algn="l" defTabSz="914400" rtl="0" eaLnBrk="1" fontAlgn="ctr" latinLnBrk="0" hangingPunct="1">
                        <a:lnSpc>
                          <a:spcPct val="110000"/>
                        </a:lnSpc>
                        <a:spcBef>
                          <a:spcPts val="300"/>
                        </a:spcBef>
                        <a:spcAft>
                          <a:spcPts val="0"/>
                        </a:spcAft>
                      </a:pPr>
                      <a:r>
                        <a:rPr lang="en-US" sz="1600" u="none" strike="noStrike" kern="1200" dirty="0">
                          <a:solidFill>
                            <a:schemeClr val="tx1"/>
                          </a:solidFill>
                          <a:effectLst/>
                          <a:latin typeface="+mn-lt"/>
                          <a:ea typeface="+mn-ea"/>
                          <a:cs typeface="+mn-cs"/>
                        </a:rPr>
                        <a:t>Administration and Transport Charges</a:t>
                      </a:r>
                      <a:endParaRPr lang="en-AU" sz="1600" u="none" strike="noStrike"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ctr" latinLnBrk="0" hangingPunct="1">
                        <a:lnSpc>
                          <a:spcPct val="110000"/>
                        </a:lnSpc>
                        <a:spcBef>
                          <a:spcPts val="300"/>
                        </a:spcBef>
                        <a:spcAft>
                          <a:spcPts val="0"/>
                        </a:spcAft>
                      </a:pPr>
                      <a:r>
                        <a:rPr lang="en-US" sz="1600" u="none" strike="noStrike" kern="1200" dirty="0" smtClean="0">
                          <a:solidFill>
                            <a:schemeClr val="tx1"/>
                          </a:solidFill>
                          <a:effectLst/>
                          <a:latin typeface="+mn-lt"/>
                          <a:ea typeface="+mn-ea"/>
                          <a:cs typeface="+mn-cs"/>
                        </a:rPr>
                        <a:t>1.5</a:t>
                      </a:r>
                      <a:endParaRPr lang="en-AU" sz="1600" u="none" strike="noStrike" kern="1200" dirty="0">
                        <a:solidFill>
                          <a:schemeClr val="tx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ctr" latinLnBrk="0" hangingPunct="1">
                        <a:lnSpc>
                          <a:spcPct val="110000"/>
                        </a:lnSpc>
                        <a:spcBef>
                          <a:spcPts val="300"/>
                        </a:spcBef>
                        <a:spcAft>
                          <a:spcPts val="0"/>
                        </a:spcAft>
                      </a:pPr>
                      <a:r>
                        <a:rPr lang="en-US" sz="1600" u="none" strike="noStrike" kern="1200" dirty="0" smtClean="0">
                          <a:solidFill>
                            <a:schemeClr val="tx1"/>
                          </a:solidFill>
                          <a:effectLst/>
                          <a:latin typeface="+mn-lt"/>
                          <a:ea typeface="+mn-ea"/>
                          <a:cs typeface="+mn-cs"/>
                        </a:rPr>
                        <a:t>14</a:t>
                      </a:r>
                      <a:endParaRPr lang="en-AU" sz="1600" u="none" strike="noStrike" kern="1200" dirty="0">
                        <a:solidFill>
                          <a:schemeClr val="tx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ctr" latinLnBrk="0" hangingPunct="1">
                        <a:lnSpc>
                          <a:spcPct val="110000"/>
                        </a:lnSpc>
                        <a:spcBef>
                          <a:spcPts val="300"/>
                        </a:spcBef>
                        <a:spcAft>
                          <a:spcPts val="0"/>
                        </a:spcAft>
                      </a:pPr>
                      <a:r>
                        <a:rPr lang="en-US" sz="1600" u="none" strike="noStrike" kern="1200" dirty="0" smtClean="0">
                          <a:solidFill>
                            <a:schemeClr val="tx1"/>
                          </a:solidFill>
                          <a:effectLst/>
                          <a:latin typeface="+mn-lt"/>
                          <a:ea typeface="+mn-ea"/>
                          <a:cs typeface="+mn-cs"/>
                        </a:rPr>
                        <a:t>11</a:t>
                      </a:r>
                      <a:endParaRPr lang="en-AU" sz="1600" u="none" strike="noStrike" kern="1200" dirty="0">
                        <a:solidFill>
                          <a:schemeClr val="tx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24091">
                <a:tc>
                  <a:txBody>
                    <a:bodyPr/>
                    <a:lstStyle/>
                    <a:p>
                      <a:pPr marL="0" algn="l" defTabSz="914400" rtl="0" eaLnBrk="1" fontAlgn="ctr" latinLnBrk="0" hangingPunct="1">
                        <a:lnSpc>
                          <a:spcPct val="110000"/>
                        </a:lnSpc>
                        <a:spcBef>
                          <a:spcPts val="300"/>
                        </a:spcBef>
                        <a:spcAft>
                          <a:spcPts val="0"/>
                        </a:spcAft>
                      </a:pPr>
                      <a:r>
                        <a:rPr lang="en-US" sz="1600" u="none" strike="noStrike" kern="1200" dirty="0">
                          <a:solidFill>
                            <a:schemeClr val="tx1"/>
                          </a:solidFill>
                          <a:effectLst/>
                          <a:latin typeface="+mn-lt"/>
                          <a:ea typeface="+mn-ea"/>
                          <a:cs typeface="+mn-cs"/>
                        </a:rPr>
                        <a:t>C1 Cash Cost </a:t>
                      </a:r>
                      <a:endParaRPr lang="en-AU" sz="1600" u="none" strike="noStrike"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algn="ctr" defTabSz="914400" rtl="0" eaLnBrk="1" fontAlgn="ctr" latinLnBrk="0" hangingPunct="1">
                        <a:lnSpc>
                          <a:spcPct val="110000"/>
                        </a:lnSpc>
                        <a:spcBef>
                          <a:spcPts val="300"/>
                        </a:spcBef>
                        <a:spcAft>
                          <a:spcPts val="0"/>
                        </a:spcAft>
                      </a:pPr>
                      <a:r>
                        <a:rPr lang="en-US" sz="1600" u="none" strike="noStrike" kern="1200" dirty="0" smtClean="0">
                          <a:solidFill>
                            <a:schemeClr val="tx1"/>
                          </a:solidFill>
                          <a:effectLst/>
                          <a:latin typeface="+mn-lt"/>
                          <a:ea typeface="+mn-ea"/>
                          <a:cs typeface="+mn-cs"/>
                        </a:rPr>
                        <a:t>20.9</a:t>
                      </a:r>
                      <a:endParaRPr lang="en-AU" sz="1600" u="none" strike="noStrike" kern="1200" dirty="0">
                        <a:solidFill>
                          <a:schemeClr val="tx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algn="ctr" defTabSz="914400" rtl="0" eaLnBrk="1" fontAlgn="ctr" latinLnBrk="0" hangingPunct="1">
                        <a:lnSpc>
                          <a:spcPct val="110000"/>
                        </a:lnSpc>
                        <a:spcBef>
                          <a:spcPts val="300"/>
                        </a:spcBef>
                        <a:spcAft>
                          <a:spcPts val="0"/>
                        </a:spcAft>
                      </a:pPr>
                      <a:r>
                        <a:rPr lang="en-US" sz="1600" u="none" strike="noStrike" kern="1200" dirty="0" smtClean="0">
                          <a:solidFill>
                            <a:schemeClr val="tx1"/>
                          </a:solidFill>
                          <a:effectLst/>
                          <a:latin typeface="+mn-lt"/>
                          <a:ea typeface="+mn-ea"/>
                          <a:cs typeface="+mn-cs"/>
                        </a:rPr>
                        <a:t>194</a:t>
                      </a:r>
                      <a:endParaRPr lang="en-AU" sz="1600" u="none" strike="noStrike" kern="1200" dirty="0">
                        <a:solidFill>
                          <a:schemeClr val="tx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algn="ctr" defTabSz="914400" rtl="0" eaLnBrk="1" fontAlgn="ctr" latinLnBrk="0" hangingPunct="1">
                        <a:lnSpc>
                          <a:spcPct val="110000"/>
                        </a:lnSpc>
                        <a:spcBef>
                          <a:spcPts val="300"/>
                        </a:spcBef>
                        <a:spcAft>
                          <a:spcPts val="0"/>
                        </a:spcAft>
                      </a:pPr>
                      <a:r>
                        <a:rPr lang="en-US" sz="1600" u="none" strike="noStrike" kern="1200" dirty="0" smtClean="0">
                          <a:solidFill>
                            <a:schemeClr val="tx1"/>
                          </a:solidFill>
                          <a:effectLst/>
                          <a:latin typeface="+mn-lt"/>
                          <a:ea typeface="+mn-ea"/>
                          <a:cs typeface="+mn-cs"/>
                        </a:rPr>
                        <a:t>155</a:t>
                      </a:r>
                      <a:endParaRPr lang="en-AU" sz="1600" u="none" strike="noStrike" kern="1200" dirty="0">
                        <a:solidFill>
                          <a:schemeClr val="tx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r>
            </a:tbl>
          </a:graphicData>
        </a:graphic>
      </p:graphicFrame>
    </p:spTree>
    <p:extLst>
      <p:ext uri="{BB962C8B-B14F-4D97-AF65-F5344CB8AC3E}">
        <p14:creationId xmlns:p14="http://schemas.microsoft.com/office/powerpoint/2010/main" val="16410572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490" y="151187"/>
            <a:ext cx="7242824" cy="856663"/>
          </a:xfrm>
        </p:spPr>
        <p:txBody>
          <a:bodyPr>
            <a:normAutofit/>
          </a:bodyPr>
          <a:lstStyle/>
          <a:p>
            <a:pPr algn="l"/>
            <a:r>
              <a:rPr lang="en-AU" sz="3500" dirty="0" smtClean="0"/>
              <a:t>Watershed Financials</a:t>
            </a:r>
            <a:endParaRPr lang="en-AU" sz="3500" dirty="0"/>
          </a:p>
        </p:txBody>
      </p:sp>
      <p:sp>
        <p:nvSpPr>
          <p:cNvPr id="4" name="TextBox 3"/>
          <p:cNvSpPr txBox="1"/>
          <p:nvPr/>
        </p:nvSpPr>
        <p:spPr>
          <a:xfrm>
            <a:off x="355186" y="6317942"/>
            <a:ext cx="6905065" cy="846386"/>
          </a:xfrm>
          <a:prstGeom prst="rect">
            <a:avLst/>
          </a:prstGeom>
          <a:noFill/>
        </p:spPr>
        <p:txBody>
          <a:bodyPr wrap="square" numCol="1" rtlCol="0">
            <a:spAutoFit/>
          </a:bodyPr>
          <a:lstStyle/>
          <a:p>
            <a:r>
              <a:rPr lang="en-AU" sz="1300" dirty="0" smtClean="0"/>
              <a:t>Notes: </a:t>
            </a:r>
            <a:r>
              <a:rPr lang="en-AU" sz="1200" dirty="0" smtClean="0"/>
              <a:t>Figures reported in ASX release 22 January 2015 and are on a 100% equity basis. Operating costs are on a life of mine basis. Please refer to accompanying Forward </a:t>
            </a:r>
            <a:r>
              <a:rPr lang="en-AU" sz="1200" dirty="0"/>
              <a:t>Looking and Cautionary Statements</a:t>
            </a:r>
            <a:endParaRPr lang="en-AU" sz="1200" dirty="0" smtClean="0"/>
          </a:p>
          <a:p>
            <a:pPr marL="285750" indent="-285750">
              <a:buFont typeface="Arial" panose="020B0604020202020204" pitchFamily="34" charset="0"/>
              <a:buChar char="•"/>
            </a:pPr>
            <a:endParaRPr lang="en-AU" sz="1200" dirty="0" smtClean="0"/>
          </a:p>
          <a:p>
            <a:endParaRPr lang="en-AU" sz="1200" dirty="0"/>
          </a:p>
        </p:txBody>
      </p:sp>
      <p:graphicFrame>
        <p:nvGraphicFramePr>
          <p:cNvPr id="6" name="Table 5"/>
          <p:cNvGraphicFramePr>
            <a:graphicFrameLocks noGrp="1"/>
          </p:cNvGraphicFramePr>
          <p:nvPr>
            <p:extLst>
              <p:ext uri="{D42A27DB-BD31-4B8C-83A1-F6EECF244321}">
                <p14:modId xmlns:p14="http://schemas.microsoft.com/office/powerpoint/2010/main" val="704290442"/>
              </p:ext>
            </p:extLst>
          </p:nvPr>
        </p:nvGraphicFramePr>
        <p:xfrm>
          <a:off x="355186" y="1458409"/>
          <a:ext cx="8548676" cy="4572435"/>
        </p:xfrm>
        <a:graphic>
          <a:graphicData uri="http://schemas.openxmlformats.org/drawingml/2006/table">
            <a:tbl>
              <a:tblPr firstRow="1" firstCol="1" bandRow="1"/>
              <a:tblGrid>
                <a:gridCol w="1217206"/>
                <a:gridCol w="733147"/>
                <a:gridCol w="733147"/>
                <a:gridCol w="733147"/>
                <a:gridCol w="733147"/>
                <a:gridCol w="733147"/>
                <a:gridCol w="733147"/>
                <a:gridCol w="733147"/>
                <a:gridCol w="733147"/>
                <a:gridCol w="733147"/>
                <a:gridCol w="733147"/>
              </a:tblGrid>
              <a:tr h="1081131">
                <a:tc rowSpan="2">
                  <a:txBody>
                    <a:bodyPr/>
                    <a:lstStyle/>
                    <a:p>
                      <a:pPr marL="0" algn="ctr" defTabSz="914400" rtl="0" eaLnBrk="1" fontAlgn="ctr" latinLnBrk="0" hangingPunct="1">
                        <a:lnSpc>
                          <a:spcPct val="110000"/>
                        </a:lnSpc>
                        <a:spcBef>
                          <a:spcPts val="300"/>
                        </a:spcBef>
                        <a:spcAft>
                          <a:spcPts val="0"/>
                        </a:spcAft>
                      </a:pPr>
                      <a:r>
                        <a:rPr lang="en-US" sz="1600" u="none" strike="noStrike" kern="1200" baseline="0" dirty="0">
                          <a:solidFill>
                            <a:schemeClr val="tx1"/>
                          </a:solidFill>
                          <a:effectLst/>
                          <a:latin typeface="+mn-lt"/>
                          <a:ea typeface="+mn-ea"/>
                          <a:cs typeface="+mn-cs"/>
                        </a:rPr>
                        <a:t> </a:t>
                      </a:r>
                      <a:endParaRPr lang="en-AU" sz="1600" u="none" strike="noStrike" kern="1200" baseline="0" dirty="0">
                        <a:solidFill>
                          <a:schemeClr val="tx1"/>
                        </a:solidFill>
                        <a:effectLst/>
                        <a:latin typeface="+mn-lt"/>
                        <a:ea typeface="+mn-ea"/>
                        <a:cs typeface="+mn-cs"/>
                      </a:endParaRPr>
                    </a:p>
                    <a:p>
                      <a:pPr marL="0" algn="ctr" defTabSz="914400" rtl="0" eaLnBrk="1" fontAlgn="ctr" latinLnBrk="0" hangingPunct="1">
                        <a:lnSpc>
                          <a:spcPct val="110000"/>
                        </a:lnSpc>
                        <a:spcBef>
                          <a:spcPts val="300"/>
                        </a:spcBef>
                        <a:spcAft>
                          <a:spcPts val="0"/>
                        </a:spcAft>
                      </a:pPr>
                      <a:r>
                        <a:rPr lang="en-US" sz="1600" u="none" strike="noStrike" kern="1200" baseline="0" dirty="0">
                          <a:solidFill>
                            <a:schemeClr val="tx1"/>
                          </a:solidFill>
                          <a:effectLst/>
                          <a:latin typeface="+mn-lt"/>
                          <a:ea typeface="+mn-ea"/>
                          <a:cs typeface="+mn-cs"/>
                        </a:rPr>
                        <a:t>Project Returns</a:t>
                      </a:r>
                      <a:endParaRPr lang="en-AU" sz="1600" u="none" strike="noStrike" kern="1200" baseline="0" dirty="0">
                        <a:solidFill>
                          <a:schemeClr val="tx1"/>
                        </a:solidFill>
                        <a:effectLst/>
                        <a:latin typeface="+mn-lt"/>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algn="ctr" defTabSz="914400" rtl="0" eaLnBrk="1" fontAlgn="ctr" latinLnBrk="0" hangingPunct="1">
                        <a:lnSpc>
                          <a:spcPct val="110000"/>
                        </a:lnSpc>
                        <a:spcBef>
                          <a:spcPts val="300"/>
                        </a:spcBef>
                        <a:spcAft>
                          <a:spcPts val="0"/>
                        </a:spcAft>
                      </a:pPr>
                      <a:r>
                        <a:rPr lang="en-US" sz="1600" u="none" strike="noStrike" kern="1200" baseline="0" dirty="0">
                          <a:solidFill>
                            <a:schemeClr val="tx1"/>
                          </a:solidFill>
                          <a:effectLst/>
                          <a:latin typeface="+mn-lt"/>
                          <a:ea typeface="+mn-ea"/>
                          <a:cs typeface="+mn-cs"/>
                        </a:rPr>
                        <a:t>APT US$325/mtu</a:t>
                      </a:r>
                      <a:endParaRPr lang="en-AU" sz="1600" u="none" strike="noStrike" kern="1200" baseline="0" dirty="0">
                        <a:solidFill>
                          <a:schemeClr val="tx1"/>
                        </a:solidFill>
                        <a:effectLst/>
                        <a:latin typeface="+mn-lt"/>
                        <a:ea typeface="+mn-ea"/>
                        <a:cs typeface="+mn-cs"/>
                      </a:endParaRPr>
                    </a:p>
                    <a:p>
                      <a:pPr marL="0" algn="ctr" defTabSz="914400" rtl="0" eaLnBrk="1" fontAlgn="ctr" latinLnBrk="0" hangingPunct="1">
                        <a:lnSpc>
                          <a:spcPct val="110000"/>
                        </a:lnSpc>
                        <a:spcBef>
                          <a:spcPts val="300"/>
                        </a:spcBef>
                        <a:spcAft>
                          <a:spcPts val="0"/>
                        </a:spcAft>
                      </a:pPr>
                      <a:r>
                        <a:rPr lang="en-US" sz="1600" u="none" strike="noStrike" kern="1200" baseline="0" dirty="0">
                          <a:solidFill>
                            <a:schemeClr val="tx1"/>
                          </a:solidFill>
                          <a:effectLst/>
                          <a:latin typeface="+mn-lt"/>
                          <a:ea typeface="+mn-ea"/>
                          <a:cs typeface="+mn-cs"/>
                        </a:rPr>
                        <a:t>FX US$0.80</a:t>
                      </a:r>
                      <a:endParaRPr lang="en-AU" sz="1600" u="none" strike="noStrike" kern="1200" baseline="0" dirty="0">
                        <a:solidFill>
                          <a:schemeClr val="tx1"/>
                        </a:solidFill>
                        <a:effectLst/>
                        <a:latin typeface="+mn-lt"/>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AU"/>
                    </a:p>
                  </a:txBody>
                  <a:tcPr/>
                </a:tc>
                <a:tc gridSpan="2">
                  <a:txBody>
                    <a:bodyPr/>
                    <a:lstStyle/>
                    <a:p>
                      <a:pPr marL="0" algn="ctr" defTabSz="914400" rtl="0" eaLnBrk="1" fontAlgn="ctr" latinLnBrk="0" hangingPunct="1">
                        <a:lnSpc>
                          <a:spcPct val="110000"/>
                        </a:lnSpc>
                        <a:spcBef>
                          <a:spcPts val="300"/>
                        </a:spcBef>
                        <a:spcAft>
                          <a:spcPts val="0"/>
                        </a:spcAft>
                      </a:pPr>
                      <a:r>
                        <a:rPr lang="en-US" sz="1600" u="none" strike="noStrike" kern="1200" baseline="0" dirty="0">
                          <a:solidFill>
                            <a:schemeClr val="tx1"/>
                          </a:solidFill>
                          <a:effectLst/>
                          <a:latin typeface="+mn-lt"/>
                          <a:ea typeface="+mn-ea"/>
                          <a:cs typeface="+mn-cs"/>
                        </a:rPr>
                        <a:t>APT US$350/mtu</a:t>
                      </a:r>
                      <a:endParaRPr lang="en-AU" sz="1600" u="none" strike="noStrike" kern="1200" baseline="0" dirty="0">
                        <a:solidFill>
                          <a:schemeClr val="tx1"/>
                        </a:solidFill>
                        <a:effectLst/>
                        <a:latin typeface="+mn-lt"/>
                        <a:ea typeface="+mn-ea"/>
                        <a:cs typeface="+mn-cs"/>
                      </a:endParaRPr>
                    </a:p>
                    <a:p>
                      <a:pPr marL="0" algn="ctr" defTabSz="914400" rtl="0" eaLnBrk="1" fontAlgn="ctr" latinLnBrk="0" hangingPunct="1">
                        <a:lnSpc>
                          <a:spcPct val="110000"/>
                        </a:lnSpc>
                        <a:spcBef>
                          <a:spcPts val="300"/>
                        </a:spcBef>
                        <a:spcAft>
                          <a:spcPts val="0"/>
                        </a:spcAft>
                      </a:pPr>
                      <a:r>
                        <a:rPr lang="en-US" sz="1600" u="none" strike="noStrike" kern="1200" baseline="0" dirty="0">
                          <a:solidFill>
                            <a:schemeClr val="tx1"/>
                          </a:solidFill>
                          <a:effectLst/>
                          <a:latin typeface="+mn-lt"/>
                          <a:ea typeface="+mn-ea"/>
                          <a:cs typeface="+mn-cs"/>
                        </a:rPr>
                        <a:t>FX US$0.80</a:t>
                      </a:r>
                      <a:endParaRPr lang="en-AU" sz="1600" u="none" strike="noStrike" kern="1200" baseline="0" dirty="0">
                        <a:solidFill>
                          <a:schemeClr val="tx1"/>
                        </a:solidFill>
                        <a:effectLst/>
                        <a:latin typeface="+mn-lt"/>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AU"/>
                    </a:p>
                  </a:txBody>
                  <a:tcPr/>
                </a:tc>
                <a:tc gridSpan="2">
                  <a:txBody>
                    <a:bodyPr/>
                    <a:lstStyle/>
                    <a:p>
                      <a:pPr marL="0" algn="ctr" defTabSz="914400" rtl="0" eaLnBrk="1" fontAlgn="ctr" latinLnBrk="0" hangingPunct="1">
                        <a:lnSpc>
                          <a:spcPct val="110000"/>
                        </a:lnSpc>
                        <a:spcBef>
                          <a:spcPts val="300"/>
                        </a:spcBef>
                        <a:spcAft>
                          <a:spcPts val="0"/>
                        </a:spcAft>
                      </a:pPr>
                      <a:r>
                        <a:rPr lang="en-US" sz="1600" u="none" strike="noStrike" kern="1200" baseline="0">
                          <a:solidFill>
                            <a:schemeClr val="tx1"/>
                          </a:solidFill>
                          <a:effectLst/>
                          <a:latin typeface="+mn-lt"/>
                          <a:ea typeface="+mn-ea"/>
                          <a:cs typeface="+mn-cs"/>
                        </a:rPr>
                        <a:t>APT US$375/mtu</a:t>
                      </a:r>
                      <a:endParaRPr lang="en-AU" sz="1600" u="none" strike="noStrike" kern="1200" baseline="0">
                        <a:solidFill>
                          <a:schemeClr val="tx1"/>
                        </a:solidFill>
                        <a:effectLst/>
                        <a:latin typeface="+mn-lt"/>
                        <a:ea typeface="+mn-ea"/>
                        <a:cs typeface="+mn-cs"/>
                      </a:endParaRPr>
                    </a:p>
                    <a:p>
                      <a:pPr marL="0" algn="ctr" defTabSz="914400" rtl="0" eaLnBrk="1" fontAlgn="ctr" latinLnBrk="0" hangingPunct="1">
                        <a:lnSpc>
                          <a:spcPct val="110000"/>
                        </a:lnSpc>
                        <a:spcBef>
                          <a:spcPts val="300"/>
                        </a:spcBef>
                        <a:spcAft>
                          <a:spcPts val="0"/>
                        </a:spcAft>
                      </a:pPr>
                      <a:r>
                        <a:rPr lang="en-US" sz="1600" u="none" strike="noStrike" kern="1200" baseline="0">
                          <a:solidFill>
                            <a:schemeClr val="tx1"/>
                          </a:solidFill>
                          <a:effectLst/>
                          <a:latin typeface="+mn-lt"/>
                          <a:ea typeface="+mn-ea"/>
                          <a:cs typeface="+mn-cs"/>
                        </a:rPr>
                        <a:t>FX US$0.80</a:t>
                      </a:r>
                      <a:endParaRPr lang="en-AU" sz="1600" u="none" strike="noStrike" kern="1200" baseline="0">
                        <a:solidFill>
                          <a:schemeClr val="tx1"/>
                        </a:solidFill>
                        <a:effectLst/>
                        <a:latin typeface="+mn-lt"/>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AU"/>
                    </a:p>
                  </a:txBody>
                  <a:tcPr/>
                </a:tc>
                <a:tc gridSpan="2">
                  <a:txBody>
                    <a:bodyPr/>
                    <a:lstStyle/>
                    <a:p>
                      <a:pPr marL="0" algn="ctr" defTabSz="914400" rtl="0" eaLnBrk="1" fontAlgn="ctr" latinLnBrk="0" hangingPunct="1">
                        <a:lnSpc>
                          <a:spcPct val="110000"/>
                        </a:lnSpc>
                        <a:spcBef>
                          <a:spcPts val="300"/>
                        </a:spcBef>
                        <a:spcAft>
                          <a:spcPts val="0"/>
                        </a:spcAft>
                      </a:pPr>
                      <a:r>
                        <a:rPr lang="en-US" sz="1600" u="none" strike="noStrike" kern="1200" baseline="0">
                          <a:solidFill>
                            <a:schemeClr val="tx1"/>
                          </a:solidFill>
                          <a:effectLst/>
                          <a:latin typeface="+mn-lt"/>
                          <a:ea typeface="+mn-ea"/>
                          <a:cs typeface="+mn-cs"/>
                        </a:rPr>
                        <a:t>APT US$400/mtu</a:t>
                      </a:r>
                      <a:endParaRPr lang="en-AU" sz="1600" u="none" strike="noStrike" kern="1200" baseline="0">
                        <a:solidFill>
                          <a:schemeClr val="tx1"/>
                        </a:solidFill>
                        <a:effectLst/>
                        <a:latin typeface="+mn-lt"/>
                        <a:ea typeface="+mn-ea"/>
                        <a:cs typeface="+mn-cs"/>
                      </a:endParaRPr>
                    </a:p>
                    <a:p>
                      <a:pPr marL="0" algn="ctr" defTabSz="914400" rtl="0" eaLnBrk="1" fontAlgn="ctr" latinLnBrk="0" hangingPunct="1">
                        <a:lnSpc>
                          <a:spcPct val="110000"/>
                        </a:lnSpc>
                        <a:spcBef>
                          <a:spcPts val="300"/>
                        </a:spcBef>
                        <a:spcAft>
                          <a:spcPts val="0"/>
                        </a:spcAft>
                      </a:pPr>
                      <a:r>
                        <a:rPr lang="en-US" sz="1600" u="none" strike="noStrike" kern="1200" baseline="0">
                          <a:solidFill>
                            <a:schemeClr val="tx1"/>
                          </a:solidFill>
                          <a:effectLst/>
                          <a:latin typeface="+mn-lt"/>
                          <a:ea typeface="+mn-ea"/>
                          <a:cs typeface="+mn-cs"/>
                        </a:rPr>
                        <a:t>FX US$0.80</a:t>
                      </a:r>
                      <a:endParaRPr lang="en-AU" sz="1600" u="none" strike="noStrike" kern="1200" baseline="0">
                        <a:solidFill>
                          <a:schemeClr val="tx1"/>
                        </a:solidFill>
                        <a:effectLst/>
                        <a:latin typeface="+mn-lt"/>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AU"/>
                    </a:p>
                  </a:txBody>
                  <a:tcPr/>
                </a:tc>
                <a:tc gridSpan="2">
                  <a:txBody>
                    <a:bodyPr/>
                    <a:lstStyle/>
                    <a:p>
                      <a:pPr marL="0" algn="ctr" defTabSz="914400" rtl="0" eaLnBrk="1" fontAlgn="ctr" latinLnBrk="0" hangingPunct="1">
                        <a:lnSpc>
                          <a:spcPct val="110000"/>
                        </a:lnSpc>
                        <a:spcBef>
                          <a:spcPts val="300"/>
                        </a:spcBef>
                        <a:spcAft>
                          <a:spcPts val="0"/>
                        </a:spcAft>
                      </a:pPr>
                      <a:r>
                        <a:rPr lang="en-US" sz="1600" u="none" strike="noStrike" kern="1200" baseline="0">
                          <a:solidFill>
                            <a:schemeClr val="tx1"/>
                          </a:solidFill>
                          <a:effectLst/>
                          <a:latin typeface="+mn-lt"/>
                          <a:ea typeface="+mn-ea"/>
                          <a:cs typeface="+mn-cs"/>
                        </a:rPr>
                        <a:t>APT US$450/mtu</a:t>
                      </a:r>
                      <a:endParaRPr lang="en-AU" sz="1600" u="none" strike="noStrike" kern="1200" baseline="0">
                        <a:solidFill>
                          <a:schemeClr val="tx1"/>
                        </a:solidFill>
                        <a:effectLst/>
                        <a:latin typeface="+mn-lt"/>
                        <a:ea typeface="+mn-ea"/>
                        <a:cs typeface="+mn-cs"/>
                      </a:endParaRPr>
                    </a:p>
                    <a:p>
                      <a:pPr marL="0" algn="ctr" defTabSz="914400" rtl="0" eaLnBrk="1" fontAlgn="ctr" latinLnBrk="0" hangingPunct="1">
                        <a:lnSpc>
                          <a:spcPct val="110000"/>
                        </a:lnSpc>
                        <a:spcBef>
                          <a:spcPts val="300"/>
                        </a:spcBef>
                        <a:spcAft>
                          <a:spcPts val="0"/>
                        </a:spcAft>
                      </a:pPr>
                      <a:r>
                        <a:rPr lang="en-US" sz="1600" u="none" strike="noStrike" kern="1200" baseline="0">
                          <a:solidFill>
                            <a:schemeClr val="tx1"/>
                          </a:solidFill>
                          <a:effectLst/>
                          <a:latin typeface="+mn-lt"/>
                          <a:ea typeface="+mn-ea"/>
                          <a:cs typeface="+mn-cs"/>
                        </a:rPr>
                        <a:t>FX US$0.80</a:t>
                      </a:r>
                      <a:endParaRPr lang="en-AU" sz="1600" u="none" strike="noStrike" kern="1200" baseline="0">
                        <a:solidFill>
                          <a:schemeClr val="tx1"/>
                        </a:solidFill>
                        <a:effectLst/>
                        <a:latin typeface="+mn-lt"/>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AU"/>
                    </a:p>
                  </a:txBody>
                  <a:tcPr/>
                </a:tc>
              </a:tr>
              <a:tr h="561480">
                <a:tc vMerge="1">
                  <a:txBody>
                    <a:bodyPr/>
                    <a:lstStyle/>
                    <a:p>
                      <a:endParaRPr lang="en-AU"/>
                    </a:p>
                  </a:txBody>
                  <a:tcPr/>
                </a:tc>
                <a:tc>
                  <a:txBody>
                    <a:bodyPr/>
                    <a:lstStyle/>
                    <a:p>
                      <a:pPr marL="0" algn="ctr" defTabSz="914400" rtl="0" eaLnBrk="1" fontAlgn="ctr" latinLnBrk="0" hangingPunct="1">
                        <a:lnSpc>
                          <a:spcPct val="110000"/>
                        </a:lnSpc>
                        <a:spcBef>
                          <a:spcPts val="300"/>
                        </a:spcBef>
                        <a:spcAft>
                          <a:spcPts val="0"/>
                        </a:spcAft>
                      </a:pPr>
                      <a:r>
                        <a:rPr lang="en-US" sz="1600" u="none" strike="noStrike" kern="1200" baseline="0" dirty="0">
                          <a:solidFill>
                            <a:schemeClr val="tx1"/>
                          </a:solidFill>
                          <a:effectLst/>
                          <a:latin typeface="+mn-lt"/>
                          <a:ea typeface="+mn-ea"/>
                          <a:cs typeface="+mn-cs"/>
                        </a:rPr>
                        <a:t>Pre Tax</a:t>
                      </a:r>
                      <a:endParaRPr lang="en-AU" sz="1600" u="none" strike="noStrike" kern="1200" baseline="0" dirty="0">
                        <a:solidFill>
                          <a:schemeClr val="tx1"/>
                        </a:solidFill>
                        <a:effectLst/>
                        <a:latin typeface="+mn-lt"/>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0" algn="ctr" defTabSz="914400" rtl="0" eaLnBrk="1" fontAlgn="ctr" latinLnBrk="0" hangingPunct="1">
                        <a:lnSpc>
                          <a:spcPct val="110000"/>
                        </a:lnSpc>
                        <a:spcBef>
                          <a:spcPts val="300"/>
                        </a:spcBef>
                        <a:spcAft>
                          <a:spcPts val="0"/>
                        </a:spcAft>
                      </a:pPr>
                      <a:r>
                        <a:rPr lang="en-US" sz="1600" u="none" strike="noStrike" kern="1200" baseline="0" dirty="0">
                          <a:solidFill>
                            <a:schemeClr val="tx1"/>
                          </a:solidFill>
                          <a:effectLst/>
                          <a:latin typeface="+mn-lt"/>
                          <a:ea typeface="+mn-ea"/>
                          <a:cs typeface="+mn-cs"/>
                        </a:rPr>
                        <a:t>Post Tax </a:t>
                      </a:r>
                      <a:endParaRPr lang="en-AU" sz="1600" u="none" strike="noStrike" kern="1200" baseline="0" dirty="0">
                        <a:solidFill>
                          <a:schemeClr val="tx1"/>
                        </a:solidFill>
                        <a:effectLst/>
                        <a:latin typeface="+mn-lt"/>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0" algn="ctr" defTabSz="914400" rtl="0" eaLnBrk="1" fontAlgn="ctr" latinLnBrk="0" hangingPunct="1">
                        <a:lnSpc>
                          <a:spcPct val="110000"/>
                        </a:lnSpc>
                        <a:spcBef>
                          <a:spcPts val="300"/>
                        </a:spcBef>
                        <a:spcAft>
                          <a:spcPts val="0"/>
                        </a:spcAft>
                      </a:pPr>
                      <a:r>
                        <a:rPr lang="en-US" sz="1600" u="none" strike="noStrike" kern="1200" baseline="0" dirty="0">
                          <a:solidFill>
                            <a:schemeClr val="tx1"/>
                          </a:solidFill>
                          <a:effectLst/>
                          <a:latin typeface="+mn-lt"/>
                          <a:ea typeface="+mn-ea"/>
                          <a:cs typeface="+mn-cs"/>
                        </a:rPr>
                        <a:t>Pre Tax</a:t>
                      </a:r>
                      <a:endParaRPr lang="en-AU" sz="1600" u="none" strike="noStrike" kern="1200" baseline="0" dirty="0">
                        <a:solidFill>
                          <a:schemeClr val="tx1"/>
                        </a:solidFill>
                        <a:effectLst/>
                        <a:latin typeface="+mn-lt"/>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0" algn="ctr" defTabSz="914400" rtl="0" eaLnBrk="1" fontAlgn="ctr" latinLnBrk="0" hangingPunct="1">
                        <a:lnSpc>
                          <a:spcPct val="110000"/>
                        </a:lnSpc>
                        <a:spcBef>
                          <a:spcPts val="300"/>
                        </a:spcBef>
                        <a:spcAft>
                          <a:spcPts val="0"/>
                        </a:spcAft>
                      </a:pPr>
                      <a:r>
                        <a:rPr lang="en-US" sz="1600" u="none" strike="noStrike" kern="1200" baseline="0">
                          <a:solidFill>
                            <a:schemeClr val="tx1"/>
                          </a:solidFill>
                          <a:effectLst/>
                          <a:latin typeface="+mn-lt"/>
                          <a:ea typeface="+mn-ea"/>
                          <a:cs typeface="+mn-cs"/>
                        </a:rPr>
                        <a:t>Post Tax </a:t>
                      </a:r>
                      <a:endParaRPr lang="en-AU" sz="1600" u="none" strike="noStrike" kern="1200" baseline="0">
                        <a:solidFill>
                          <a:schemeClr val="tx1"/>
                        </a:solidFill>
                        <a:effectLst/>
                        <a:latin typeface="+mn-lt"/>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0" algn="ctr" defTabSz="914400" rtl="0" eaLnBrk="1" fontAlgn="ctr" latinLnBrk="0" hangingPunct="1">
                        <a:lnSpc>
                          <a:spcPct val="110000"/>
                        </a:lnSpc>
                        <a:spcBef>
                          <a:spcPts val="300"/>
                        </a:spcBef>
                        <a:spcAft>
                          <a:spcPts val="0"/>
                        </a:spcAft>
                      </a:pPr>
                      <a:r>
                        <a:rPr lang="en-US" sz="1600" u="none" strike="noStrike" kern="1200" baseline="0">
                          <a:solidFill>
                            <a:schemeClr val="tx1"/>
                          </a:solidFill>
                          <a:effectLst/>
                          <a:latin typeface="+mn-lt"/>
                          <a:ea typeface="+mn-ea"/>
                          <a:cs typeface="+mn-cs"/>
                        </a:rPr>
                        <a:t>Pre Tax</a:t>
                      </a:r>
                      <a:endParaRPr lang="en-AU" sz="1600" u="none" strike="noStrike" kern="1200" baseline="0">
                        <a:solidFill>
                          <a:schemeClr val="tx1"/>
                        </a:solidFill>
                        <a:effectLst/>
                        <a:latin typeface="+mn-lt"/>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0" algn="ctr" defTabSz="914400" rtl="0" eaLnBrk="1" fontAlgn="ctr" latinLnBrk="0" hangingPunct="1">
                        <a:lnSpc>
                          <a:spcPct val="110000"/>
                        </a:lnSpc>
                        <a:spcBef>
                          <a:spcPts val="300"/>
                        </a:spcBef>
                        <a:spcAft>
                          <a:spcPts val="0"/>
                        </a:spcAft>
                      </a:pPr>
                      <a:r>
                        <a:rPr lang="en-US" sz="1600" u="none" strike="noStrike" kern="1200" baseline="0">
                          <a:solidFill>
                            <a:schemeClr val="tx1"/>
                          </a:solidFill>
                          <a:effectLst/>
                          <a:latin typeface="+mn-lt"/>
                          <a:ea typeface="+mn-ea"/>
                          <a:cs typeface="+mn-cs"/>
                        </a:rPr>
                        <a:t>Post Tax </a:t>
                      </a:r>
                      <a:endParaRPr lang="en-AU" sz="1600" u="none" strike="noStrike" kern="1200" baseline="0">
                        <a:solidFill>
                          <a:schemeClr val="tx1"/>
                        </a:solidFill>
                        <a:effectLst/>
                        <a:latin typeface="+mn-lt"/>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0" algn="ctr" defTabSz="914400" rtl="0" eaLnBrk="1" fontAlgn="ctr" latinLnBrk="0" hangingPunct="1">
                        <a:lnSpc>
                          <a:spcPct val="110000"/>
                        </a:lnSpc>
                        <a:spcBef>
                          <a:spcPts val="300"/>
                        </a:spcBef>
                        <a:spcAft>
                          <a:spcPts val="0"/>
                        </a:spcAft>
                      </a:pPr>
                      <a:r>
                        <a:rPr lang="en-US" sz="1600" u="none" strike="noStrike" kern="1200" baseline="0">
                          <a:solidFill>
                            <a:schemeClr val="tx1"/>
                          </a:solidFill>
                          <a:effectLst/>
                          <a:latin typeface="+mn-lt"/>
                          <a:ea typeface="+mn-ea"/>
                          <a:cs typeface="+mn-cs"/>
                        </a:rPr>
                        <a:t>Pre Tax</a:t>
                      </a:r>
                      <a:endParaRPr lang="en-AU" sz="1600" u="none" strike="noStrike" kern="1200" baseline="0">
                        <a:solidFill>
                          <a:schemeClr val="tx1"/>
                        </a:solidFill>
                        <a:effectLst/>
                        <a:latin typeface="+mn-lt"/>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0" algn="ctr" defTabSz="914400" rtl="0" eaLnBrk="1" fontAlgn="ctr" latinLnBrk="0" hangingPunct="1">
                        <a:lnSpc>
                          <a:spcPct val="110000"/>
                        </a:lnSpc>
                        <a:spcBef>
                          <a:spcPts val="300"/>
                        </a:spcBef>
                        <a:spcAft>
                          <a:spcPts val="0"/>
                        </a:spcAft>
                      </a:pPr>
                      <a:r>
                        <a:rPr lang="en-US" sz="1600" u="none" strike="noStrike" kern="1200" baseline="0">
                          <a:solidFill>
                            <a:schemeClr val="tx1"/>
                          </a:solidFill>
                          <a:effectLst/>
                          <a:latin typeface="+mn-lt"/>
                          <a:ea typeface="+mn-ea"/>
                          <a:cs typeface="+mn-cs"/>
                        </a:rPr>
                        <a:t>Post Tax </a:t>
                      </a:r>
                      <a:endParaRPr lang="en-AU" sz="1600" u="none" strike="noStrike" kern="1200" baseline="0">
                        <a:solidFill>
                          <a:schemeClr val="tx1"/>
                        </a:solidFill>
                        <a:effectLst/>
                        <a:latin typeface="+mn-lt"/>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0" algn="ctr" defTabSz="914400" rtl="0" eaLnBrk="1" fontAlgn="ctr" latinLnBrk="0" hangingPunct="1">
                        <a:lnSpc>
                          <a:spcPct val="110000"/>
                        </a:lnSpc>
                        <a:spcBef>
                          <a:spcPts val="300"/>
                        </a:spcBef>
                        <a:spcAft>
                          <a:spcPts val="0"/>
                        </a:spcAft>
                      </a:pPr>
                      <a:r>
                        <a:rPr lang="en-US" sz="1600" u="none" strike="noStrike" kern="1200" baseline="0">
                          <a:solidFill>
                            <a:schemeClr val="tx1"/>
                          </a:solidFill>
                          <a:effectLst/>
                          <a:latin typeface="+mn-lt"/>
                          <a:ea typeface="+mn-ea"/>
                          <a:cs typeface="+mn-cs"/>
                        </a:rPr>
                        <a:t>Pre Tax</a:t>
                      </a:r>
                      <a:endParaRPr lang="en-AU" sz="1600" u="none" strike="noStrike" kern="1200" baseline="0">
                        <a:solidFill>
                          <a:schemeClr val="tx1"/>
                        </a:solidFill>
                        <a:effectLst/>
                        <a:latin typeface="+mn-lt"/>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0" algn="ctr" defTabSz="914400" rtl="0" eaLnBrk="1" fontAlgn="ctr" latinLnBrk="0" hangingPunct="1">
                        <a:lnSpc>
                          <a:spcPct val="110000"/>
                        </a:lnSpc>
                        <a:spcBef>
                          <a:spcPts val="300"/>
                        </a:spcBef>
                        <a:spcAft>
                          <a:spcPts val="0"/>
                        </a:spcAft>
                      </a:pPr>
                      <a:r>
                        <a:rPr lang="en-US" sz="1600" u="none" strike="noStrike" kern="1200" baseline="0">
                          <a:solidFill>
                            <a:schemeClr val="tx1"/>
                          </a:solidFill>
                          <a:effectLst/>
                          <a:latin typeface="+mn-lt"/>
                          <a:ea typeface="+mn-ea"/>
                          <a:cs typeface="+mn-cs"/>
                        </a:rPr>
                        <a:t>Post Tax </a:t>
                      </a:r>
                      <a:endParaRPr lang="en-AU" sz="1600" u="none" strike="noStrike" kern="1200" baseline="0">
                        <a:solidFill>
                          <a:schemeClr val="tx1"/>
                        </a:solidFill>
                        <a:effectLst/>
                        <a:latin typeface="+mn-lt"/>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r>
              <a:tr h="354468">
                <a:tc>
                  <a:txBody>
                    <a:bodyPr/>
                    <a:lstStyle/>
                    <a:p>
                      <a:pPr marL="0" algn="ctr" defTabSz="914400" rtl="0" eaLnBrk="1" fontAlgn="ctr" latinLnBrk="0" hangingPunct="1">
                        <a:lnSpc>
                          <a:spcPct val="110000"/>
                        </a:lnSpc>
                        <a:spcBef>
                          <a:spcPts val="300"/>
                        </a:spcBef>
                        <a:spcAft>
                          <a:spcPts val="0"/>
                        </a:spcAft>
                      </a:pPr>
                      <a:r>
                        <a:rPr lang="en-US" sz="1600" u="none" strike="noStrike" kern="1200" baseline="0">
                          <a:solidFill>
                            <a:schemeClr val="tx1"/>
                          </a:solidFill>
                          <a:effectLst/>
                          <a:latin typeface="+mn-lt"/>
                          <a:ea typeface="+mn-ea"/>
                          <a:cs typeface="+mn-cs"/>
                        </a:rPr>
                        <a:t>NPV @ 8%</a:t>
                      </a:r>
                      <a:endParaRPr lang="en-AU" sz="1600" u="none" strike="noStrike" kern="1200" baseline="0">
                        <a:solidFill>
                          <a:schemeClr val="tx1"/>
                        </a:solidFill>
                        <a:effectLst/>
                        <a:latin typeface="+mn-lt"/>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lnSpc>
                          <a:spcPct val="110000"/>
                        </a:lnSpc>
                        <a:spcBef>
                          <a:spcPts val="300"/>
                        </a:spcBef>
                        <a:spcAft>
                          <a:spcPts val="0"/>
                        </a:spcAft>
                      </a:pPr>
                      <a:r>
                        <a:rPr lang="en-US" sz="1600" u="none" strike="noStrike" kern="1200" baseline="0">
                          <a:solidFill>
                            <a:schemeClr val="tx1"/>
                          </a:solidFill>
                          <a:effectLst/>
                          <a:latin typeface="+mn-lt"/>
                          <a:ea typeface="+mn-ea"/>
                          <a:cs typeface="+mn-cs"/>
                        </a:rPr>
                        <a:t>$63M</a:t>
                      </a:r>
                      <a:endParaRPr lang="en-AU" sz="1600" u="none" strike="noStrike" kern="1200" baseline="0">
                        <a:solidFill>
                          <a:schemeClr val="tx1"/>
                        </a:solidFill>
                        <a:effectLst/>
                        <a:latin typeface="+mn-lt"/>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lnSpc>
                          <a:spcPct val="110000"/>
                        </a:lnSpc>
                        <a:spcBef>
                          <a:spcPts val="300"/>
                        </a:spcBef>
                        <a:spcAft>
                          <a:spcPts val="0"/>
                        </a:spcAft>
                      </a:pPr>
                      <a:r>
                        <a:rPr lang="en-US" sz="1600" u="none" strike="noStrike" kern="1200" baseline="0">
                          <a:solidFill>
                            <a:schemeClr val="tx1"/>
                          </a:solidFill>
                          <a:effectLst/>
                          <a:latin typeface="+mn-lt"/>
                          <a:ea typeface="+mn-ea"/>
                          <a:cs typeface="+mn-cs"/>
                        </a:rPr>
                        <a:t>$31M</a:t>
                      </a:r>
                      <a:endParaRPr lang="en-AU" sz="1600" u="none" strike="noStrike" kern="1200" baseline="0">
                        <a:solidFill>
                          <a:schemeClr val="tx1"/>
                        </a:solidFill>
                        <a:effectLst/>
                        <a:latin typeface="+mn-lt"/>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lnSpc>
                          <a:spcPct val="110000"/>
                        </a:lnSpc>
                        <a:spcBef>
                          <a:spcPts val="300"/>
                        </a:spcBef>
                        <a:spcAft>
                          <a:spcPts val="0"/>
                        </a:spcAft>
                      </a:pPr>
                      <a:r>
                        <a:rPr lang="en-US" sz="1600" u="none" strike="noStrike" kern="1200" baseline="0" dirty="0">
                          <a:solidFill>
                            <a:schemeClr val="tx1"/>
                          </a:solidFill>
                          <a:effectLst/>
                          <a:latin typeface="+mn-lt"/>
                          <a:ea typeface="+mn-ea"/>
                          <a:cs typeface="+mn-cs"/>
                        </a:rPr>
                        <a:t>$111M</a:t>
                      </a:r>
                      <a:endParaRPr lang="en-AU" sz="1600" u="none" strike="noStrike" kern="1200" baseline="0" dirty="0">
                        <a:solidFill>
                          <a:schemeClr val="tx1"/>
                        </a:solidFill>
                        <a:effectLst/>
                        <a:latin typeface="+mn-lt"/>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lnSpc>
                          <a:spcPct val="110000"/>
                        </a:lnSpc>
                        <a:spcBef>
                          <a:spcPts val="300"/>
                        </a:spcBef>
                        <a:spcAft>
                          <a:spcPts val="0"/>
                        </a:spcAft>
                      </a:pPr>
                      <a:r>
                        <a:rPr lang="en-US" sz="1600" u="none" strike="noStrike" kern="1200" baseline="0" dirty="0">
                          <a:solidFill>
                            <a:schemeClr val="tx1"/>
                          </a:solidFill>
                          <a:effectLst/>
                          <a:latin typeface="+mn-lt"/>
                          <a:ea typeface="+mn-ea"/>
                          <a:cs typeface="+mn-cs"/>
                        </a:rPr>
                        <a:t>$65M</a:t>
                      </a:r>
                      <a:endParaRPr lang="en-AU" sz="1600" u="none" strike="noStrike" kern="1200" baseline="0" dirty="0">
                        <a:solidFill>
                          <a:schemeClr val="tx1"/>
                        </a:solidFill>
                        <a:effectLst/>
                        <a:latin typeface="+mn-lt"/>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lnSpc>
                          <a:spcPct val="110000"/>
                        </a:lnSpc>
                        <a:spcBef>
                          <a:spcPts val="300"/>
                        </a:spcBef>
                        <a:spcAft>
                          <a:spcPts val="0"/>
                        </a:spcAft>
                      </a:pPr>
                      <a:r>
                        <a:rPr lang="en-US" sz="1600" u="none" strike="noStrike" kern="1200" baseline="0">
                          <a:solidFill>
                            <a:schemeClr val="tx1"/>
                          </a:solidFill>
                          <a:effectLst/>
                          <a:latin typeface="+mn-lt"/>
                          <a:ea typeface="+mn-ea"/>
                          <a:cs typeface="+mn-cs"/>
                        </a:rPr>
                        <a:t>$160M</a:t>
                      </a:r>
                      <a:endParaRPr lang="en-AU" sz="1600" u="none" strike="noStrike" kern="1200" baseline="0">
                        <a:solidFill>
                          <a:schemeClr val="tx1"/>
                        </a:solidFill>
                        <a:effectLst/>
                        <a:latin typeface="+mn-lt"/>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lnSpc>
                          <a:spcPct val="110000"/>
                        </a:lnSpc>
                        <a:spcBef>
                          <a:spcPts val="300"/>
                        </a:spcBef>
                        <a:spcAft>
                          <a:spcPts val="0"/>
                        </a:spcAft>
                      </a:pPr>
                      <a:r>
                        <a:rPr lang="en-US" sz="1600" u="none" strike="noStrike" kern="1200" baseline="0">
                          <a:solidFill>
                            <a:schemeClr val="tx1"/>
                          </a:solidFill>
                          <a:effectLst/>
                          <a:latin typeface="+mn-lt"/>
                          <a:ea typeface="+mn-ea"/>
                          <a:cs typeface="+mn-cs"/>
                        </a:rPr>
                        <a:t>$100M</a:t>
                      </a:r>
                      <a:endParaRPr lang="en-AU" sz="1600" u="none" strike="noStrike" kern="1200" baseline="0">
                        <a:solidFill>
                          <a:schemeClr val="tx1"/>
                        </a:solidFill>
                        <a:effectLst/>
                        <a:latin typeface="+mn-lt"/>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lnSpc>
                          <a:spcPct val="110000"/>
                        </a:lnSpc>
                        <a:spcBef>
                          <a:spcPts val="300"/>
                        </a:spcBef>
                        <a:spcAft>
                          <a:spcPts val="0"/>
                        </a:spcAft>
                      </a:pPr>
                      <a:r>
                        <a:rPr lang="en-US" sz="1600" u="none" strike="noStrike" kern="1200" baseline="0">
                          <a:solidFill>
                            <a:schemeClr val="tx1"/>
                          </a:solidFill>
                          <a:effectLst/>
                          <a:latin typeface="+mn-lt"/>
                          <a:ea typeface="+mn-ea"/>
                          <a:cs typeface="+mn-cs"/>
                        </a:rPr>
                        <a:t>$207M</a:t>
                      </a:r>
                      <a:endParaRPr lang="en-AU" sz="1600" u="none" strike="noStrike" kern="1200" baseline="0">
                        <a:solidFill>
                          <a:schemeClr val="tx1"/>
                        </a:solidFill>
                        <a:effectLst/>
                        <a:latin typeface="+mn-lt"/>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lnSpc>
                          <a:spcPct val="110000"/>
                        </a:lnSpc>
                        <a:spcBef>
                          <a:spcPts val="300"/>
                        </a:spcBef>
                        <a:spcAft>
                          <a:spcPts val="0"/>
                        </a:spcAft>
                      </a:pPr>
                      <a:r>
                        <a:rPr lang="en-US" sz="1600" u="none" strike="noStrike" kern="1200" baseline="0">
                          <a:solidFill>
                            <a:schemeClr val="tx1"/>
                          </a:solidFill>
                          <a:effectLst/>
                          <a:latin typeface="+mn-lt"/>
                          <a:ea typeface="+mn-ea"/>
                          <a:cs typeface="+mn-cs"/>
                        </a:rPr>
                        <a:t>$132M</a:t>
                      </a:r>
                      <a:endParaRPr lang="en-AU" sz="1600" u="none" strike="noStrike" kern="1200" baseline="0">
                        <a:solidFill>
                          <a:schemeClr val="tx1"/>
                        </a:solidFill>
                        <a:effectLst/>
                        <a:latin typeface="+mn-lt"/>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lnSpc>
                          <a:spcPct val="110000"/>
                        </a:lnSpc>
                        <a:spcBef>
                          <a:spcPts val="300"/>
                        </a:spcBef>
                        <a:spcAft>
                          <a:spcPts val="0"/>
                        </a:spcAft>
                      </a:pPr>
                      <a:r>
                        <a:rPr lang="en-US" sz="1600" u="none" strike="noStrike" kern="1200" baseline="0">
                          <a:solidFill>
                            <a:schemeClr val="tx1"/>
                          </a:solidFill>
                          <a:effectLst/>
                          <a:latin typeface="+mn-lt"/>
                          <a:ea typeface="+mn-ea"/>
                          <a:cs typeface="+mn-cs"/>
                        </a:rPr>
                        <a:t>$300M</a:t>
                      </a:r>
                      <a:endParaRPr lang="en-AU" sz="1600" u="none" strike="noStrike" kern="1200" baseline="0">
                        <a:solidFill>
                          <a:schemeClr val="tx1"/>
                        </a:solidFill>
                        <a:effectLst/>
                        <a:latin typeface="+mn-lt"/>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lnSpc>
                          <a:spcPct val="110000"/>
                        </a:lnSpc>
                        <a:spcBef>
                          <a:spcPts val="300"/>
                        </a:spcBef>
                        <a:spcAft>
                          <a:spcPts val="0"/>
                        </a:spcAft>
                      </a:pPr>
                      <a:r>
                        <a:rPr lang="en-US" sz="1600" u="none" strike="noStrike" kern="1200" baseline="0">
                          <a:solidFill>
                            <a:schemeClr val="tx1"/>
                          </a:solidFill>
                          <a:effectLst/>
                          <a:latin typeface="+mn-lt"/>
                          <a:ea typeface="+mn-ea"/>
                          <a:cs typeface="+mn-cs"/>
                        </a:rPr>
                        <a:t>$200M</a:t>
                      </a:r>
                      <a:endParaRPr lang="en-AU" sz="1600" u="none" strike="noStrike" kern="1200" baseline="0">
                        <a:solidFill>
                          <a:schemeClr val="tx1"/>
                        </a:solidFill>
                        <a:effectLst/>
                        <a:latin typeface="+mn-lt"/>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4468">
                <a:tc>
                  <a:txBody>
                    <a:bodyPr/>
                    <a:lstStyle/>
                    <a:p>
                      <a:pPr marL="0" algn="ctr" defTabSz="914400" rtl="0" eaLnBrk="1" fontAlgn="ctr" latinLnBrk="0" hangingPunct="1">
                        <a:lnSpc>
                          <a:spcPct val="110000"/>
                        </a:lnSpc>
                        <a:spcBef>
                          <a:spcPts val="300"/>
                        </a:spcBef>
                        <a:spcAft>
                          <a:spcPts val="0"/>
                        </a:spcAft>
                      </a:pPr>
                      <a:r>
                        <a:rPr lang="en-US" sz="1600" u="none" strike="noStrike" kern="1200" baseline="0">
                          <a:solidFill>
                            <a:schemeClr val="tx1"/>
                          </a:solidFill>
                          <a:effectLst/>
                          <a:latin typeface="+mn-lt"/>
                          <a:ea typeface="+mn-ea"/>
                          <a:cs typeface="+mn-cs"/>
                        </a:rPr>
                        <a:t>IRR</a:t>
                      </a:r>
                      <a:endParaRPr lang="en-AU" sz="1600" u="none" strike="noStrike" kern="1200" baseline="0">
                        <a:solidFill>
                          <a:schemeClr val="tx1"/>
                        </a:solidFill>
                        <a:effectLst/>
                        <a:latin typeface="+mn-lt"/>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0" algn="ctr" defTabSz="914400" rtl="0" eaLnBrk="1" fontAlgn="ctr" latinLnBrk="0" hangingPunct="1">
                        <a:lnSpc>
                          <a:spcPct val="110000"/>
                        </a:lnSpc>
                        <a:spcBef>
                          <a:spcPts val="300"/>
                        </a:spcBef>
                        <a:spcAft>
                          <a:spcPts val="0"/>
                        </a:spcAft>
                      </a:pPr>
                      <a:r>
                        <a:rPr lang="en-US" sz="1600" u="none" strike="noStrike" kern="1200" baseline="0">
                          <a:solidFill>
                            <a:schemeClr val="tx1"/>
                          </a:solidFill>
                          <a:effectLst/>
                          <a:latin typeface="+mn-lt"/>
                          <a:ea typeface="+mn-ea"/>
                          <a:cs typeface="+mn-cs"/>
                        </a:rPr>
                        <a:t>16.0%</a:t>
                      </a:r>
                      <a:endParaRPr lang="en-AU" sz="1600" u="none" strike="noStrike" kern="1200" baseline="0">
                        <a:solidFill>
                          <a:schemeClr val="tx1"/>
                        </a:solidFill>
                        <a:effectLst/>
                        <a:latin typeface="+mn-lt"/>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0" algn="ctr" defTabSz="914400" rtl="0" eaLnBrk="1" fontAlgn="ctr" latinLnBrk="0" hangingPunct="1">
                        <a:lnSpc>
                          <a:spcPct val="110000"/>
                        </a:lnSpc>
                        <a:spcBef>
                          <a:spcPts val="300"/>
                        </a:spcBef>
                        <a:spcAft>
                          <a:spcPts val="0"/>
                        </a:spcAft>
                      </a:pPr>
                      <a:r>
                        <a:rPr lang="en-US" sz="1600" u="none" strike="noStrike" kern="1200" baseline="0">
                          <a:solidFill>
                            <a:schemeClr val="tx1"/>
                          </a:solidFill>
                          <a:effectLst/>
                          <a:latin typeface="+mn-lt"/>
                          <a:ea typeface="+mn-ea"/>
                          <a:cs typeface="+mn-cs"/>
                        </a:rPr>
                        <a:t>12.3%</a:t>
                      </a:r>
                      <a:endParaRPr lang="en-AU" sz="1600" u="none" strike="noStrike" kern="1200" baseline="0">
                        <a:solidFill>
                          <a:schemeClr val="tx1"/>
                        </a:solidFill>
                        <a:effectLst/>
                        <a:latin typeface="+mn-lt"/>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0" algn="ctr" defTabSz="914400" rtl="0" eaLnBrk="1" fontAlgn="ctr" latinLnBrk="0" hangingPunct="1">
                        <a:lnSpc>
                          <a:spcPct val="110000"/>
                        </a:lnSpc>
                        <a:spcBef>
                          <a:spcPts val="300"/>
                        </a:spcBef>
                        <a:spcAft>
                          <a:spcPts val="0"/>
                        </a:spcAft>
                      </a:pPr>
                      <a:r>
                        <a:rPr lang="en-US" sz="1600" u="none" strike="noStrike" kern="1200" baseline="0" dirty="0">
                          <a:solidFill>
                            <a:schemeClr val="tx1"/>
                          </a:solidFill>
                          <a:effectLst/>
                          <a:latin typeface="+mn-lt"/>
                          <a:ea typeface="+mn-ea"/>
                          <a:cs typeface="+mn-cs"/>
                        </a:rPr>
                        <a:t>21.5%</a:t>
                      </a:r>
                      <a:endParaRPr lang="en-AU" sz="1600" u="none" strike="noStrike" kern="1200" baseline="0" dirty="0">
                        <a:solidFill>
                          <a:schemeClr val="tx1"/>
                        </a:solidFill>
                        <a:effectLst/>
                        <a:latin typeface="+mn-lt"/>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0" algn="ctr" defTabSz="914400" rtl="0" eaLnBrk="1" fontAlgn="ctr" latinLnBrk="0" hangingPunct="1">
                        <a:lnSpc>
                          <a:spcPct val="110000"/>
                        </a:lnSpc>
                        <a:spcBef>
                          <a:spcPts val="300"/>
                        </a:spcBef>
                        <a:spcAft>
                          <a:spcPts val="0"/>
                        </a:spcAft>
                      </a:pPr>
                      <a:r>
                        <a:rPr lang="en-US" sz="1600" u="none" strike="noStrike" kern="1200" baseline="0" dirty="0">
                          <a:solidFill>
                            <a:schemeClr val="tx1"/>
                          </a:solidFill>
                          <a:effectLst/>
                          <a:latin typeface="+mn-lt"/>
                          <a:ea typeface="+mn-ea"/>
                          <a:cs typeface="+mn-cs"/>
                        </a:rPr>
                        <a:t>16.6%</a:t>
                      </a:r>
                      <a:endParaRPr lang="en-AU" sz="1600" u="none" strike="noStrike" kern="1200" baseline="0" dirty="0">
                        <a:solidFill>
                          <a:schemeClr val="tx1"/>
                        </a:solidFill>
                        <a:effectLst/>
                        <a:latin typeface="+mn-lt"/>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0" algn="ctr" defTabSz="914400" rtl="0" eaLnBrk="1" fontAlgn="ctr" latinLnBrk="0" hangingPunct="1">
                        <a:lnSpc>
                          <a:spcPct val="110000"/>
                        </a:lnSpc>
                        <a:spcBef>
                          <a:spcPts val="300"/>
                        </a:spcBef>
                        <a:spcAft>
                          <a:spcPts val="0"/>
                        </a:spcAft>
                      </a:pPr>
                      <a:r>
                        <a:rPr lang="en-US" sz="1600" u="none" strike="noStrike" kern="1200" baseline="0" dirty="0">
                          <a:solidFill>
                            <a:schemeClr val="tx1"/>
                          </a:solidFill>
                          <a:effectLst/>
                          <a:latin typeface="+mn-lt"/>
                          <a:ea typeface="+mn-ea"/>
                          <a:cs typeface="+mn-cs"/>
                        </a:rPr>
                        <a:t>26.8%</a:t>
                      </a:r>
                      <a:endParaRPr lang="en-AU" sz="1600" u="none" strike="noStrike" kern="1200" baseline="0" dirty="0">
                        <a:solidFill>
                          <a:schemeClr val="tx1"/>
                        </a:solidFill>
                        <a:effectLst/>
                        <a:latin typeface="+mn-lt"/>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0" algn="ctr" defTabSz="914400" rtl="0" eaLnBrk="1" fontAlgn="ctr" latinLnBrk="0" hangingPunct="1">
                        <a:lnSpc>
                          <a:spcPct val="110000"/>
                        </a:lnSpc>
                        <a:spcBef>
                          <a:spcPts val="300"/>
                        </a:spcBef>
                        <a:spcAft>
                          <a:spcPts val="0"/>
                        </a:spcAft>
                      </a:pPr>
                      <a:r>
                        <a:rPr lang="en-US" sz="1600" u="none" strike="noStrike" kern="1200" baseline="0">
                          <a:solidFill>
                            <a:schemeClr val="tx1"/>
                          </a:solidFill>
                          <a:effectLst/>
                          <a:latin typeface="+mn-lt"/>
                          <a:ea typeface="+mn-ea"/>
                          <a:cs typeface="+mn-cs"/>
                        </a:rPr>
                        <a:t>20.6%</a:t>
                      </a:r>
                      <a:endParaRPr lang="en-AU" sz="1600" u="none" strike="noStrike" kern="1200" baseline="0">
                        <a:solidFill>
                          <a:schemeClr val="tx1"/>
                        </a:solidFill>
                        <a:effectLst/>
                        <a:latin typeface="+mn-lt"/>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0" algn="ctr" defTabSz="914400" rtl="0" eaLnBrk="1" fontAlgn="ctr" latinLnBrk="0" hangingPunct="1">
                        <a:lnSpc>
                          <a:spcPct val="110000"/>
                        </a:lnSpc>
                        <a:spcBef>
                          <a:spcPts val="300"/>
                        </a:spcBef>
                        <a:spcAft>
                          <a:spcPts val="0"/>
                        </a:spcAft>
                      </a:pPr>
                      <a:r>
                        <a:rPr lang="en-US" sz="1600" u="none" strike="noStrike" kern="1200" baseline="0">
                          <a:solidFill>
                            <a:schemeClr val="tx1"/>
                          </a:solidFill>
                          <a:effectLst/>
                          <a:latin typeface="+mn-lt"/>
                          <a:ea typeface="+mn-ea"/>
                          <a:cs typeface="+mn-cs"/>
                        </a:rPr>
                        <a:t>31.7%</a:t>
                      </a:r>
                      <a:endParaRPr lang="en-AU" sz="1600" u="none" strike="noStrike" kern="1200" baseline="0">
                        <a:solidFill>
                          <a:schemeClr val="tx1"/>
                        </a:solidFill>
                        <a:effectLst/>
                        <a:latin typeface="+mn-lt"/>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0" algn="ctr" defTabSz="914400" rtl="0" eaLnBrk="1" fontAlgn="ctr" latinLnBrk="0" hangingPunct="1">
                        <a:lnSpc>
                          <a:spcPct val="110000"/>
                        </a:lnSpc>
                        <a:spcBef>
                          <a:spcPts val="300"/>
                        </a:spcBef>
                        <a:spcAft>
                          <a:spcPts val="0"/>
                        </a:spcAft>
                      </a:pPr>
                      <a:r>
                        <a:rPr lang="en-US" sz="1600" u="none" strike="noStrike" kern="1200" baseline="0">
                          <a:solidFill>
                            <a:schemeClr val="tx1"/>
                          </a:solidFill>
                          <a:effectLst/>
                          <a:latin typeface="+mn-lt"/>
                          <a:ea typeface="+mn-ea"/>
                          <a:cs typeface="+mn-cs"/>
                        </a:rPr>
                        <a:t>24.5%</a:t>
                      </a:r>
                      <a:endParaRPr lang="en-AU" sz="1600" u="none" strike="noStrike" kern="1200" baseline="0">
                        <a:solidFill>
                          <a:schemeClr val="tx1"/>
                        </a:solidFill>
                        <a:effectLst/>
                        <a:latin typeface="+mn-lt"/>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0" algn="ctr" defTabSz="914400" rtl="0" eaLnBrk="1" fontAlgn="ctr" latinLnBrk="0" hangingPunct="1">
                        <a:lnSpc>
                          <a:spcPct val="110000"/>
                        </a:lnSpc>
                        <a:spcBef>
                          <a:spcPts val="300"/>
                        </a:spcBef>
                        <a:spcAft>
                          <a:spcPts val="0"/>
                        </a:spcAft>
                      </a:pPr>
                      <a:r>
                        <a:rPr lang="en-US" sz="1600" u="none" strike="noStrike" kern="1200" baseline="0">
                          <a:solidFill>
                            <a:schemeClr val="tx1"/>
                          </a:solidFill>
                          <a:effectLst/>
                          <a:latin typeface="+mn-lt"/>
                          <a:ea typeface="+mn-ea"/>
                          <a:cs typeface="+mn-cs"/>
                        </a:rPr>
                        <a:t>40.8%</a:t>
                      </a:r>
                      <a:endParaRPr lang="en-AU" sz="1600" u="none" strike="noStrike" kern="1200" baseline="0">
                        <a:solidFill>
                          <a:schemeClr val="tx1"/>
                        </a:solidFill>
                        <a:effectLst/>
                        <a:latin typeface="+mn-lt"/>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0" algn="ctr" defTabSz="914400" rtl="0" eaLnBrk="1" fontAlgn="ctr" latinLnBrk="0" hangingPunct="1">
                        <a:lnSpc>
                          <a:spcPct val="110000"/>
                        </a:lnSpc>
                        <a:spcBef>
                          <a:spcPts val="300"/>
                        </a:spcBef>
                        <a:spcAft>
                          <a:spcPts val="0"/>
                        </a:spcAft>
                      </a:pPr>
                      <a:r>
                        <a:rPr lang="en-US" sz="1600" u="none" strike="noStrike" kern="1200" baseline="0">
                          <a:solidFill>
                            <a:schemeClr val="tx1"/>
                          </a:solidFill>
                          <a:effectLst/>
                          <a:latin typeface="+mn-lt"/>
                          <a:ea typeface="+mn-ea"/>
                          <a:cs typeface="+mn-cs"/>
                        </a:rPr>
                        <a:t>31.6%</a:t>
                      </a:r>
                      <a:endParaRPr lang="en-AU" sz="1600" u="none" strike="noStrike" kern="1200" baseline="0">
                        <a:solidFill>
                          <a:schemeClr val="tx1"/>
                        </a:solidFill>
                        <a:effectLst/>
                        <a:latin typeface="+mn-lt"/>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r>
              <a:tr h="561480">
                <a:tc>
                  <a:txBody>
                    <a:bodyPr/>
                    <a:lstStyle/>
                    <a:p>
                      <a:pPr marL="0" algn="ctr" defTabSz="914400" rtl="0" eaLnBrk="1" fontAlgn="ctr" latinLnBrk="0" hangingPunct="1">
                        <a:lnSpc>
                          <a:spcPct val="110000"/>
                        </a:lnSpc>
                        <a:spcBef>
                          <a:spcPts val="300"/>
                        </a:spcBef>
                        <a:spcAft>
                          <a:spcPts val="0"/>
                        </a:spcAft>
                      </a:pPr>
                      <a:r>
                        <a:rPr lang="en-US" sz="1600" u="none" strike="noStrike" kern="1200" baseline="0">
                          <a:solidFill>
                            <a:schemeClr val="tx1"/>
                          </a:solidFill>
                          <a:effectLst/>
                          <a:latin typeface="+mn-lt"/>
                          <a:ea typeface="+mn-ea"/>
                          <a:cs typeface="+mn-cs"/>
                        </a:rPr>
                        <a:t>Payback Years</a:t>
                      </a:r>
                      <a:endParaRPr lang="en-AU" sz="1600" u="none" strike="noStrike" kern="1200" baseline="0">
                        <a:solidFill>
                          <a:schemeClr val="tx1"/>
                        </a:solidFill>
                        <a:effectLst/>
                        <a:latin typeface="+mn-lt"/>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lnSpc>
                          <a:spcPct val="110000"/>
                        </a:lnSpc>
                        <a:spcBef>
                          <a:spcPts val="300"/>
                        </a:spcBef>
                        <a:spcAft>
                          <a:spcPts val="0"/>
                        </a:spcAft>
                      </a:pPr>
                      <a:r>
                        <a:rPr lang="en-US" sz="1600" u="none" strike="noStrike" kern="1200" baseline="0">
                          <a:solidFill>
                            <a:schemeClr val="tx1"/>
                          </a:solidFill>
                          <a:effectLst/>
                          <a:latin typeface="+mn-lt"/>
                          <a:ea typeface="+mn-ea"/>
                          <a:cs typeface="+mn-cs"/>
                        </a:rPr>
                        <a:t> </a:t>
                      </a:r>
                      <a:endParaRPr lang="en-AU" sz="1600" u="none" strike="noStrike" kern="1200" baseline="0">
                        <a:solidFill>
                          <a:schemeClr val="tx1"/>
                        </a:solidFill>
                        <a:effectLst/>
                        <a:latin typeface="+mn-lt"/>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lnSpc>
                          <a:spcPct val="110000"/>
                        </a:lnSpc>
                        <a:spcBef>
                          <a:spcPts val="300"/>
                        </a:spcBef>
                        <a:spcAft>
                          <a:spcPts val="0"/>
                        </a:spcAft>
                      </a:pPr>
                      <a:r>
                        <a:rPr lang="en-US" sz="1600" u="none" strike="noStrike" kern="1200" baseline="0">
                          <a:solidFill>
                            <a:schemeClr val="tx1"/>
                          </a:solidFill>
                          <a:effectLst/>
                          <a:latin typeface="+mn-lt"/>
                          <a:ea typeface="+mn-ea"/>
                          <a:cs typeface="+mn-cs"/>
                        </a:rPr>
                        <a:t>4.8</a:t>
                      </a:r>
                      <a:endParaRPr lang="en-AU" sz="1600" u="none" strike="noStrike" kern="1200" baseline="0">
                        <a:solidFill>
                          <a:schemeClr val="tx1"/>
                        </a:solidFill>
                        <a:effectLst/>
                        <a:latin typeface="+mn-lt"/>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lnSpc>
                          <a:spcPct val="110000"/>
                        </a:lnSpc>
                        <a:spcBef>
                          <a:spcPts val="300"/>
                        </a:spcBef>
                        <a:spcAft>
                          <a:spcPts val="0"/>
                        </a:spcAft>
                      </a:pPr>
                      <a:r>
                        <a:rPr lang="en-US" sz="1600" u="none" strike="noStrike" kern="1200" baseline="0">
                          <a:solidFill>
                            <a:schemeClr val="tx1"/>
                          </a:solidFill>
                          <a:effectLst/>
                          <a:latin typeface="+mn-lt"/>
                          <a:ea typeface="+mn-ea"/>
                          <a:cs typeface="+mn-cs"/>
                        </a:rPr>
                        <a:t> </a:t>
                      </a:r>
                      <a:endParaRPr lang="en-AU" sz="1600" u="none" strike="noStrike" kern="1200" baseline="0">
                        <a:solidFill>
                          <a:schemeClr val="tx1"/>
                        </a:solidFill>
                        <a:effectLst/>
                        <a:latin typeface="+mn-lt"/>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lnSpc>
                          <a:spcPct val="110000"/>
                        </a:lnSpc>
                        <a:spcBef>
                          <a:spcPts val="300"/>
                        </a:spcBef>
                        <a:spcAft>
                          <a:spcPts val="0"/>
                        </a:spcAft>
                      </a:pPr>
                      <a:r>
                        <a:rPr lang="en-US" sz="1600" u="none" strike="noStrike" kern="1200" baseline="0" dirty="0">
                          <a:solidFill>
                            <a:schemeClr val="tx1"/>
                          </a:solidFill>
                          <a:effectLst/>
                          <a:latin typeface="+mn-lt"/>
                          <a:ea typeface="+mn-ea"/>
                          <a:cs typeface="+mn-cs"/>
                        </a:rPr>
                        <a:t>3.4</a:t>
                      </a:r>
                      <a:endParaRPr lang="en-AU" sz="1600" u="none" strike="noStrike" kern="1200" baseline="0" dirty="0">
                        <a:solidFill>
                          <a:schemeClr val="tx1"/>
                        </a:solidFill>
                        <a:effectLst/>
                        <a:latin typeface="+mn-lt"/>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lnSpc>
                          <a:spcPct val="110000"/>
                        </a:lnSpc>
                        <a:spcBef>
                          <a:spcPts val="300"/>
                        </a:spcBef>
                        <a:spcAft>
                          <a:spcPts val="0"/>
                        </a:spcAft>
                      </a:pPr>
                      <a:r>
                        <a:rPr lang="en-US" sz="1600" u="none" strike="noStrike" kern="1200" baseline="0" dirty="0">
                          <a:solidFill>
                            <a:schemeClr val="tx1"/>
                          </a:solidFill>
                          <a:effectLst/>
                          <a:latin typeface="+mn-lt"/>
                          <a:ea typeface="+mn-ea"/>
                          <a:cs typeface="+mn-cs"/>
                        </a:rPr>
                        <a:t> </a:t>
                      </a:r>
                      <a:endParaRPr lang="en-AU" sz="1600" u="none" strike="noStrike" kern="1200" baseline="0" dirty="0">
                        <a:solidFill>
                          <a:schemeClr val="tx1"/>
                        </a:solidFill>
                        <a:effectLst/>
                        <a:latin typeface="+mn-lt"/>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lnSpc>
                          <a:spcPct val="110000"/>
                        </a:lnSpc>
                        <a:spcBef>
                          <a:spcPts val="300"/>
                        </a:spcBef>
                        <a:spcAft>
                          <a:spcPts val="0"/>
                        </a:spcAft>
                      </a:pPr>
                      <a:r>
                        <a:rPr lang="en-US" sz="1600" u="none" strike="noStrike" kern="1200" baseline="0" dirty="0">
                          <a:solidFill>
                            <a:schemeClr val="tx1"/>
                          </a:solidFill>
                          <a:effectLst/>
                          <a:latin typeface="+mn-lt"/>
                          <a:ea typeface="+mn-ea"/>
                          <a:cs typeface="+mn-cs"/>
                        </a:rPr>
                        <a:t>2.8</a:t>
                      </a:r>
                      <a:endParaRPr lang="en-AU" sz="1600" u="none" strike="noStrike" kern="1200" baseline="0" dirty="0">
                        <a:solidFill>
                          <a:schemeClr val="tx1"/>
                        </a:solidFill>
                        <a:effectLst/>
                        <a:latin typeface="+mn-lt"/>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lnSpc>
                          <a:spcPct val="110000"/>
                        </a:lnSpc>
                        <a:spcBef>
                          <a:spcPts val="300"/>
                        </a:spcBef>
                        <a:spcAft>
                          <a:spcPts val="0"/>
                        </a:spcAft>
                      </a:pPr>
                      <a:endParaRPr lang="en-AU" sz="1600" u="none" strike="noStrike" kern="1200" baseline="0">
                        <a:solidFill>
                          <a:schemeClr val="tx1"/>
                        </a:solidFill>
                        <a:effectLst/>
                        <a:latin typeface="+mn-lt"/>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lnSpc>
                          <a:spcPct val="110000"/>
                        </a:lnSpc>
                        <a:spcBef>
                          <a:spcPts val="300"/>
                        </a:spcBef>
                        <a:spcAft>
                          <a:spcPts val="0"/>
                        </a:spcAft>
                      </a:pPr>
                      <a:r>
                        <a:rPr lang="en-US" sz="1600" u="none" strike="noStrike" kern="1200" baseline="0">
                          <a:solidFill>
                            <a:schemeClr val="tx1"/>
                          </a:solidFill>
                          <a:effectLst/>
                          <a:latin typeface="+mn-lt"/>
                          <a:ea typeface="+mn-ea"/>
                          <a:cs typeface="+mn-cs"/>
                        </a:rPr>
                        <a:t>2.5</a:t>
                      </a:r>
                      <a:endParaRPr lang="en-AU" sz="1600" u="none" strike="noStrike" kern="1200" baseline="0">
                        <a:solidFill>
                          <a:schemeClr val="tx1"/>
                        </a:solidFill>
                        <a:effectLst/>
                        <a:latin typeface="+mn-lt"/>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lnSpc>
                          <a:spcPct val="110000"/>
                        </a:lnSpc>
                        <a:spcBef>
                          <a:spcPts val="300"/>
                        </a:spcBef>
                        <a:spcAft>
                          <a:spcPts val="0"/>
                        </a:spcAft>
                      </a:pPr>
                      <a:r>
                        <a:rPr lang="en-US" sz="1600" u="none" strike="noStrike" kern="1200" baseline="0">
                          <a:solidFill>
                            <a:schemeClr val="tx1"/>
                          </a:solidFill>
                          <a:effectLst/>
                          <a:latin typeface="+mn-lt"/>
                          <a:ea typeface="+mn-ea"/>
                          <a:cs typeface="+mn-cs"/>
                        </a:rPr>
                        <a:t> </a:t>
                      </a:r>
                      <a:endParaRPr lang="en-AU" sz="1600" u="none" strike="noStrike" kern="1200" baseline="0">
                        <a:solidFill>
                          <a:schemeClr val="tx1"/>
                        </a:solidFill>
                        <a:effectLst/>
                        <a:latin typeface="+mn-lt"/>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lnSpc>
                          <a:spcPct val="110000"/>
                        </a:lnSpc>
                        <a:spcBef>
                          <a:spcPts val="300"/>
                        </a:spcBef>
                        <a:spcAft>
                          <a:spcPts val="0"/>
                        </a:spcAft>
                      </a:pPr>
                      <a:r>
                        <a:rPr lang="en-US" sz="1600" u="none" strike="noStrike" kern="1200" baseline="0">
                          <a:solidFill>
                            <a:schemeClr val="tx1"/>
                          </a:solidFill>
                          <a:effectLst/>
                          <a:latin typeface="+mn-lt"/>
                          <a:ea typeface="+mn-ea"/>
                          <a:cs typeface="+mn-cs"/>
                        </a:rPr>
                        <a:t>2.1</a:t>
                      </a:r>
                      <a:endParaRPr lang="en-AU" sz="1600" u="none" strike="noStrike" kern="1200" baseline="0">
                        <a:solidFill>
                          <a:schemeClr val="tx1"/>
                        </a:solidFill>
                        <a:effectLst/>
                        <a:latin typeface="+mn-lt"/>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24441">
                <a:tc>
                  <a:txBody>
                    <a:bodyPr/>
                    <a:lstStyle/>
                    <a:p>
                      <a:pPr marL="0" algn="ctr" defTabSz="914400" rtl="0" eaLnBrk="1" fontAlgn="ctr" latinLnBrk="0" hangingPunct="1">
                        <a:lnSpc>
                          <a:spcPct val="110000"/>
                        </a:lnSpc>
                        <a:spcBef>
                          <a:spcPts val="300"/>
                        </a:spcBef>
                        <a:spcAft>
                          <a:spcPts val="0"/>
                        </a:spcAft>
                      </a:pPr>
                      <a:r>
                        <a:rPr lang="en-US" sz="1600" u="none" strike="noStrike" kern="1200" baseline="0">
                          <a:solidFill>
                            <a:schemeClr val="tx1"/>
                          </a:solidFill>
                          <a:effectLst/>
                          <a:latin typeface="+mn-lt"/>
                          <a:ea typeface="+mn-ea"/>
                          <a:cs typeface="+mn-cs"/>
                        </a:rPr>
                        <a:t>Free Cashflow</a:t>
                      </a:r>
                      <a:endParaRPr lang="en-AU" sz="1600" u="none" strike="noStrike" kern="1200" baseline="0">
                        <a:solidFill>
                          <a:schemeClr val="tx1"/>
                        </a:solidFill>
                        <a:effectLst/>
                        <a:latin typeface="+mn-lt"/>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0" algn="ctr" defTabSz="914400" rtl="0" eaLnBrk="1" fontAlgn="ctr" latinLnBrk="0" hangingPunct="1">
                        <a:lnSpc>
                          <a:spcPct val="110000"/>
                        </a:lnSpc>
                        <a:spcBef>
                          <a:spcPts val="300"/>
                        </a:spcBef>
                        <a:spcAft>
                          <a:spcPts val="0"/>
                        </a:spcAft>
                      </a:pPr>
                      <a:r>
                        <a:rPr lang="en-US" sz="1600" u="none" strike="noStrike" kern="1200" baseline="0">
                          <a:solidFill>
                            <a:schemeClr val="tx1"/>
                          </a:solidFill>
                          <a:effectLst/>
                          <a:latin typeface="+mn-lt"/>
                          <a:ea typeface="+mn-ea"/>
                          <a:cs typeface="+mn-cs"/>
                        </a:rPr>
                        <a:t>$184M</a:t>
                      </a:r>
                      <a:endParaRPr lang="en-AU" sz="1600" u="none" strike="noStrike" kern="1200" baseline="0">
                        <a:solidFill>
                          <a:schemeClr val="tx1"/>
                        </a:solidFill>
                        <a:effectLst/>
                        <a:latin typeface="+mn-lt"/>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0" algn="ctr" defTabSz="914400" rtl="0" eaLnBrk="1" fontAlgn="ctr" latinLnBrk="0" hangingPunct="1">
                        <a:lnSpc>
                          <a:spcPct val="110000"/>
                        </a:lnSpc>
                        <a:spcBef>
                          <a:spcPts val="300"/>
                        </a:spcBef>
                        <a:spcAft>
                          <a:spcPts val="0"/>
                        </a:spcAft>
                      </a:pPr>
                      <a:r>
                        <a:rPr lang="en-US" sz="1600" u="none" strike="noStrike" kern="1200" baseline="0">
                          <a:solidFill>
                            <a:schemeClr val="tx1"/>
                          </a:solidFill>
                          <a:effectLst/>
                          <a:latin typeface="+mn-lt"/>
                          <a:ea typeface="+mn-ea"/>
                          <a:cs typeface="+mn-cs"/>
                        </a:rPr>
                        <a:t>$130M</a:t>
                      </a:r>
                      <a:endParaRPr lang="en-AU" sz="1600" u="none" strike="noStrike" kern="1200" baseline="0">
                        <a:solidFill>
                          <a:schemeClr val="tx1"/>
                        </a:solidFill>
                        <a:effectLst/>
                        <a:latin typeface="+mn-lt"/>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0" algn="ctr" defTabSz="914400" rtl="0" eaLnBrk="1" fontAlgn="ctr" latinLnBrk="0" hangingPunct="1">
                        <a:lnSpc>
                          <a:spcPct val="110000"/>
                        </a:lnSpc>
                        <a:spcBef>
                          <a:spcPts val="300"/>
                        </a:spcBef>
                        <a:spcAft>
                          <a:spcPts val="0"/>
                        </a:spcAft>
                      </a:pPr>
                      <a:r>
                        <a:rPr lang="en-US" sz="1600" u="none" strike="noStrike" kern="1200" baseline="0">
                          <a:solidFill>
                            <a:schemeClr val="tx1"/>
                          </a:solidFill>
                          <a:effectLst/>
                          <a:latin typeface="+mn-lt"/>
                          <a:ea typeface="+mn-ea"/>
                          <a:cs typeface="+mn-cs"/>
                        </a:rPr>
                        <a:t>$259M</a:t>
                      </a:r>
                      <a:endParaRPr lang="en-AU" sz="1600" u="none" strike="noStrike" kern="1200" baseline="0">
                        <a:solidFill>
                          <a:schemeClr val="tx1"/>
                        </a:solidFill>
                        <a:effectLst/>
                        <a:latin typeface="+mn-lt"/>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0" algn="ctr" defTabSz="914400" rtl="0" eaLnBrk="1" fontAlgn="ctr" latinLnBrk="0" hangingPunct="1">
                        <a:lnSpc>
                          <a:spcPct val="110000"/>
                        </a:lnSpc>
                        <a:spcBef>
                          <a:spcPts val="300"/>
                        </a:spcBef>
                        <a:spcAft>
                          <a:spcPts val="0"/>
                        </a:spcAft>
                      </a:pPr>
                      <a:r>
                        <a:rPr lang="en-US" sz="1600" u="none" strike="noStrike" kern="1200" baseline="0">
                          <a:solidFill>
                            <a:schemeClr val="tx1"/>
                          </a:solidFill>
                          <a:effectLst/>
                          <a:latin typeface="+mn-lt"/>
                          <a:ea typeface="+mn-ea"/>
                          <a:cs typeface="+mn-cs"/>
                        </a:rPr>
                        <a:t>$182M</a:t>
                      </a:r>
                      <a:endParaRPr lang="en-AU" sz="1600" u="none" strike="noStrike" kern="1200" baseline="0">
                        <a:solidFill>
                          <a:schemeClr val="tx1"/>
                        </a:solidFill>
                        <a:effectLst/>
                        <a:latin typeface="+mn-lt"/>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0" algn="ctr" defTabSz="914400" rtl="0" eaLnBrk="1" fontAlgn="ctr" latinLnBrk="0" hangingPunct="1">
                        <a:lnSpc>
                          <a:spcPct val="110000"/>
                        </a:lnSpc>
                        <a:spcBef>
                          <a:spcPts val="300"/>
                        </a:spcBef>
                        <a:spcAft>
                          <a:spcPts val="0"/>
                        </a:spcAft>
                      </a:pPr>
                      <a:r>
                        <a:rPr lang="en-US" sz="1600" u="none" strike="noStrike" kern="1200" baseline="0" dirty="0">
                          <a:solidFill>
                            <a:schemeClr val="tx1"/>
                          </a:solidFill>
                          <a:effectLst/>
                          <a:latin typeface="+mn-lt"/>
                          <a:ea typeface="+mn-ea"/>
                          <a:cs typeface="+mn-cs"/>
                        </a:rPr>
                        <a:t>$335M</a:t>
                      </a:r>
                      <a:endParaRPr lang="en-AU" sz="1600" u="none" strike="noStrike" kern="1200" baseline="0" dirty="0">
                        <a:solidFill>
                          <a:schemeClr val="tx1"/>
                        </a:solidFill>
                        <a:effectLst/>
                        <a:latin typeface="+mn-lt"/>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0" algn="ctr" defTabSz="914400" rtl="0" eaLnBrk="1" fontAlgn="ctr" latinLnBrk="0" hangingPunct="1">
                        <a:lnSpc>
                          <a:spcPct val="110000"/>
                        </a:lnSpc>
                        <a:spcBef>
                          <a:spcPts val="300"/>
                        </a:spcBef>
                        <a:spcAft>
                          <a:spcPts val="0"/>
                        </a:spcAft>
                      </a:pPr>
                      <a:r>
                        <a:rPr lang="en-US" sz="1600" u="none" strike="noStrike" kern="1200" baseline="0" dirty="0">
                          <a:solidFill>
                            <a:schemeClr val="tx1"/>
                          </a:solidFill>
                          <a:effectLst/>
                          <a:latin typeface="+mn-lt"/>
                          <a:ea typeface="+mn-ea"/>
                          <a:cs typeface="+mn-cs"/>
                        </a:rPr>
                        <a:t>$235M</a:t>
                      </a:r>
                      <a:endParaRPr lang="en-AU" sz="1600" u="none" strike="noStrike" kern="1200" baseline="0" dirty="0">
                        <a:solidFill>
                          <a:schemeClr val="tx1"/>
                        </a:solidFill>
                        <a:effectLst/>
                        <a:latin typeface="+mn-lt"/>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0" algn="ctr" defTabSz="914400" rtl="0" eaLnBrk="1" fontAlgn="ctr" latinLnBrk="0" hangingPunct="1">
                        <a:lnSpc>
                          <a:spcPct val="110000"/>
                        </a:lnSpc>
                        <a:spcBef>
                          <a:spcPts val="300"/>
                        </a:spcBef>
                        <a:spcAft>
                          <a:spcPts val="0"/>
                        </a:spcAft>
                      </a:pPr>
                      <a:r>
                        <a:rPr lang="en-US" sz="1600" u="none" strike="noStrike" kern="1200" baseline="0" dirty="0">
                          <a:solidFill>
                            <a:schemeClr val="tx1"/>
                          </a:solidFill>
                          <a:effectLst/>
                          <a:latin typeface="+mn-lt"/>
                          <a:ea typeface="+mn-ea"/>
                          <a:cs typeface="+mn-cs"/>
                        </a:rPr>
                        <a:t>$410M</a:t>
                      </a:r>
                      <a:endParaRPr lang="en-AU" sz="1600" u="none" strike="noStrike" kern="1200" baseline="0" dirty="0">
                        <a:solidFill>
                          <a:schemeClr val="tx1"/>
                        </a:solidFill>
                        <a:effectLst/>
                        <a:latin typeface="+mn-lt"/>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0" algn="ctr" defTabSz="914400" rtl="0" eaLnBrk="1" fontAlgn="ctr" latinLnBrk="0" hangingPunct="1">
                        <a:lnSpc>
                          <a:spcPct val="110000"/>
                        </a:lnSpc>
                        <a:spcBef>
                          <a:spcPts val="300"/>
                        </a:spcBef>
                        <a:spcAft>
                          <a:spcPts val="0"/>
                        </a:spcAft>
                      </a:pPr>
                      <a:r>
                        <a:rPr lang="en-US" sz="1600" u="none" strike="noStrike" kern="1200" baseline="0">
                          <a:solidFill>
                            <a:schemeClr val="tx1"/>
                          </a:solidFill>
                          <a:effectLst/>
                          <a:latin typeface="+mn-lt"/>
                          <a:ea typeface="+mn-ea"/>
                          <a:cs typeface="+mn-cs"/>
                        </a:rPr>
                        <a:t>$288M</a:t>
                      </a:r>
                      <a:endParaRPr lang="en-AU" sz="1600" u="none" strike="noStrike" kern="1200" baseline="0">
                        <a:solidFill>
                          <a:schemeClr val="tx1"/>
                        </a:solidFill>
                        <a:effectLst/>
                        <a:latin typeface="+mn-lt"/>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0" algn="ctr" defTabSz="914400" rtl="0" eaLnBrk="1" fontAlgn="ctr" latinLnBrk="0" hangingPunct="1">
                        <a:lnSpc>
                          <a:spcPct val="110000"/>
                        </a:lnSpc>
                        <a:spcBef>
                          <a:spcPts val="300"/>
                        </a:spcBef>
                        <a:spcAft>
                          <a:spcPts val="0"/>
                        </a:spcAft>
                      </a:pPr>
                      <a:r>
                        <a:rPr lang="en-US" sz="1600" u="none" strike="noStrike" kern="1200" baseline="0">
                          <a:solidFill>
                            <a:schemeClr val="tx1"/>
                          </a:solidFill>
                          <a:effectLst/>
                          <a:latin typeface="+mn-lt"/>
                          <a:ea typeface="+mn-ea"/>
                          <a:cs typeface="+mn-cs"/>
                        </a:rPr>
                        <a:t>$561M</a:t>
                      </a:r>
                      <a:endParaRPr lang="en-AU" sz="1600" u="none" strike="noStrike" kern="1200" baseline="0">
                        <a:solidFill>
                          <a:schemeClr val="tx1"/>
                        </a:solidFill>
                        <a:effectLst/>
                        <a:latin typeface="+mn-lt"/>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0" algn="ctr" defTabSz="914400" rtl="0" eaLnBrk="1" fontAlgn="ctr" latinLnBrk="0" hangingPunct="1">
                        <a:lnSpc>
                          <a:spcPct val="110000"/>
                        </a:lnSpc>
                        <a:spcBef>
                          <a:spcPts val="300"/>
                        </a:spcBef>
                        <a:spcAft>
                          <a:spcPts val="0"/>
                        </a:spcAft>
                      </a:pPr>
                      <a:r>
                        <a:rPr lang="en-US" sz="1600" u="none" strike="noStrike" kern="1200" baseline="0">
                          <a:solidFill>
                            <a:schemeClr val="tx1"/>
                          </a:solidFill>
                          <a:effectLst/>
                          <a:latin typeface="+mn-lt"/>
                          <a:ea typeface="+mn-ea"/>
                          <a:cs typeface="+mn-cs"/>
                        </a:rPr>
                        <a:t>$394M</a:t>
                      </a:r>
                      <a:endParaRPr lang="en-AU" sz="1600" u="none" strike="noStrike" kern="1200" baseline="0">
                        <a:solidFill>
                          <a:schemeClr val="tx1"/>
                        </a:solidFill>
                        <a:effectLst/>
                        <a:latin typeface="+mn-lt"/>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r>
              <a:tr h="561480">
                <a:tc>
                  <a:txBody>
                    <a:bodyPr/>
                    <a:lstStyle/>
                    <a:p>
                      <a:pPr marL="0" algn="ctr" defTabSz="914400" rtl="0" eaLnBrk="1" fontAlgn="ctr" latinLnBrk="0" hangingPunct="1">
                        <a:lnSpc>
                          <a:spcPct val="110000"/>
                        </a:lnSpc>
                        <a:spcBef>
                          <a:spcPts val="300"/>
                        </a:spcBef>
                        <a:spcAft>
                          <a:spcPts val="0"/>
                        </a:spcAft>
                      </a:pPr>
                      <a:r>
                        <a:rPr lang="en-US" sz="1600" u="none" strike="noStrike" kern="1200" baseline="0">
                          <a:solidFill>
                            <a:schemeClr val="tx1"/>
                          </a:solidFill>
                          <a:effectLst/>
                          <a:latin typeface="+mn-lt"/>
                          <a:ea typeface="+mn-ea"/>
                          <a:cs typeface="+mn-cs"/>
                        </a:rPr>
                        <a:t>Cash Costs US$/ mtu</a:t>
                      </a:r>
                      <a:endParaRPr lang="en-AU" sz="1600" u="none" strike="noStrike" kern="1200" baseline="0">
                        <a:solidFill>
                          <a:schemeClr val="tx1"/>
                        </a:solidFill>
                        <a:effectLst/>
                        <a:latin typeface="+mn-lt"/>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10">
                  <a:txBody>
                    <a:bodyPr/>
                    <a:lstStyle/>
                    <a:p>
                      <a:pPr marL="0" algn="l" defTabSz="914400" rtl="0" eaLnBrk="1" fontAlgn="ctr" latinLnBrk="0" hangingPunct="1">
                        <a:lnSpc>
                          <a:spcPct val="110000"/>
                        </a:lnSpc>
                        <a:spcBef>
                          <a:spcPts val="300"/>
                        </a:spcBef>
                        <a:spcAft>
                          <a:spcPts val="0"/>
                        </a:spcAft>
                      </a:pPr>
                      <a:r>
                        <a:rPr lang="en-US" sz="1600" u="none" strike="noStrike" kern="1200" baseline="0" dirty="0">
                          <a:solidFill>
                            <a:schemeClr val="tx1"/>
                          </a:solidFill>
                          <a:effectLst/>
                          <a:latin typeface="+mn-lt"/>
                          <a:ea typeface="+mn-ea"/>
                          <a:cs typeface="+mn-cs"/>
                        </a:rPr>
                        <a:t>156</a:t>
                      </a:r>
                      <a:endParaRPr lang="en-AU" sz="1600" u="none" strike="noStrike" kern="1200" baseline="0" dirty="0">
                        <a:solidFill>
                          <a:schemeClr val="tx1"/>
                        </a:solidFill>
                        <a:effectLst/>
                        <a:latin typeface="+mn-lt"/>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r>
              <a:tr h="561480">
                <a:tc>
                  <a:txBody>
                    <a:bodyPr/>
                    <a:lstStyle/>
                    <a:p>
                      <a:pPr marL="0" algn="ctr" defTabSz="914400" rtl="0" eaLnBrk="1" fontAlgn="ctr" latinLnBrk="0" hangingPunct="1">
                        <a:lnSpc>
                          <a:spcPct val="110000"/>
                        </a:lnSpc>
                        <a:spcBef>
                          <a:spcPts val="300"/>
                        </a:spcBef>
                        <a:spcAft>
                          <a:spcPts val="0"/>
                        </a:spcAft>
                      </a:pPr>
                      <a:r>
                        <a:rPr lang="en-US" sz="1600" u="none" strike="noStrike" kern="1200" baseline="0">
                          <a:solidFill>
                            <a:schemeClr val="tx1"/>
                          </a:solidFill>
                          <a:effectLst/>
                          <a:latin typeface="+mn-lt"/>
                          <a:ea typeface="+mn-ea"/>
                          <a:cs typeface="+mn-cs"/>
                        </a:rPr>
                        <a:t>Total Costs US$/ mtu</a:t>
                      </a:r>
                      <a:endParaRPr lang="en-AU" sz="1600" u="none" strike="noStrike" kern="1200" baseline="0">
                        <a:solidFill>
                          <a:schemeClr val="tx1"/>
                        </a:solidFill>
                        <a:effectLst/>
                        <a:latin typeface="+mn-lt"/>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gridSpan="10">
                  <a:txBody>
                    <a:bodyPr/>
                    <a:lstStyle/>
                    <a:p>
                      <a:pPr marL="0" algn="l" defTabSz="914400" rtl="0" eaLnBrk="1" fontAlgn="ctr" latinLnBrk="0" hangingPunct="1">
                        <a:lnSpc>
                          <a:spcPct val="110000"/>
                        </a:lnSpc>
                        <a:spcBef>
                          <a:spcPts val="300"/>
                        </a:spcBef>
                        <a:spcAft>
                          <a:spcPts val="0"/>
                        </a:spcAft>
                      </a:pPr>
                      <a:r>
                        <a:rPr lang="en-US" sz="1600" u="none" strike="noStrike" kern="1200" baseline="0" dirty="0">
                          <a:solidFill>
                            <a:schemeClr val="tx1"/>
                          </a:solidFill>
                          <a:effectLst/>
                          <a:latin typeface="+mn-lt"/>
                          <a:ea typeface="+mn-ea"/>
                          <a:cs typeface="+mn-cs"/>
                        </a:rPr>
                        <a:t>212</a:t>
                      </a:r>
                      <a:endParaRPr lang="en-AU" sz="1600" u="none" strike="noStrike" kern="1200" baseline="0" dirty="0">
                        <a:solidFill>
                          <a:schemeClr val="tx1"/>
                        </a:solidFill>
                        <a:effectLst/>
                        <a:latin typeface="+mn-lt"/>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r>
            </a:tbl>
          </a:graphicData>
        </a:graphic>
      </p:graphicFrame>
    </p:spTree>
    <p:extLst>
      <p:ext uri="{BB962C8B-B14F-4D97-AF65-F5344CB8AC3E}">
        <p14:creationId xmlns:p14="http://schemas.microsoft.com/office/powerpoint/2010/main" val="9698067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1169" y="148180"/>
            <a:ext cx="8229600" cy="856663"/>
          </a:xfrm>
        </p:spPr>
        <p:txBody>
          <a:bodyPr>
            <a:normAutofit/>
          </a:bodyPr>
          <a:lstStyle/>
          <a:p>
            <a:pPr algn="l"/>
            <a:r>
              <a:rPr lang="en-AU" sz="3500" dirty="0" smtClean="0"/>
              <a:t>Opportunities</a:t>
            </a:r>
            <a:endParaRPr lang="en-AU" sz="3500" dirty="0"/>
          </a:p>
        </p:txBody>
      </p:sp>
      <p:sp>
        <p:nvSpPr>
          <p:cNvPr id="3" name="Content Placeholder 2"/>
          <p:cNvSpPr>
            <a:spLocks noGrp="1"/>
          </p:cNvSpPr>
          <p:nvPr>
            <p:ph idx="1"/>
          </p:nvPr>
        </p:nvSpPr>
        <p:spPr>
          <a:xfrm>
            <a:off x="451151" y="1229360"/>
            <a:ext cx="8056241" cy="5458825"/>
          </a:xfrm>
        </p:spPr>
        <p:txBody>
          <a:bodyPr>
            <a:normAutofit/>
          </a:bodyPr>
          <a:lstStyle/>
          <a:p>
            <a:pPr marL="0" indent="0">
              <a:buNone/>
            </a:pPr>
            <a:r>
              <a:rPr lang="en-AU" sz="2400" dirty="0" smtClean="0"/>
              <a:t>Additional Project life:</a:t>
            </a:r>
          </a:p>
          <a:p>
            <a:r>
              <a:rPr lang="en-AU" sz="1800" dirty="0" smtClean="0"/>
              <a:t>Potential for an underground operation – ore body open at depth</a:t>
            </a:r>
          </a:p>
          <a:p>
            <a:r>
              <a:rPr lang="en-AU" sz="1800" dirty="0" smtClean="0"/>
              <a:t>Potential for satellite surface operations at Desailly and Watershed South – drill ready exploration targets</a:t>
            </a:r>
          </a:p>
          <a:p>
            <a:r>
              <a:rPr lang="en-AU" sz="1800" dirty="0" smtClean="0"/>
              <a:t>Pipeline of exploration prospects within trucking distance of proposed plant</a:t>
            </a:r>
          </a:p>
          <a:p>
            <a:pPr marL="0" indent="0">
              <a:buNone/>
            </a:pPr>
            <a:r>
              <a:rPr lang="en-AU" sz="2400" dirty="0" smtClean="0"/>
              <a:t>Processing Plant:</a:t>
            </a:r>
            <a:endParaRPr lang="en-AU" sz="2400" dirty="0"/>
          </a:p>
          <a:p>
            <a:r>
              <a:rPr lang="en-AU" sz="1800" dirty="0" smtClean="0"/>
              <a:t>Optimisation of process recovery post ramp-up.</a:t>
            </a:r>
            <a:endParaRPr lang="en-AU" sz="1800" dirty="0"/>
          </a:p>
          <a:p>
            <a:r>
              <a:rPr lang="en-AU" sz="1800" dirty="0" smtClean="0"/>
              <a:t>Test work suggests that average recoveries </a:t>
            </a:r>
            <a:r>
              <a:rPr lang="en-AU" sz="1800" dirty="0"/>
              <a:t>could </a:t>
            </a:r>
            <a:r>
              <a:rPr lang="en-AU" sz="1800" dirty="0" smtClean="0"/>
              <a:t>increase to ~77</a:t>
            </a:r>
            <a:r>
              <a:rPr lang="en-AU" sz="1800" dirty="0"/>
              <a:t>% </a:t>
            </a:r>
            <a:r>
              <a:rPr lang="en-AU" sz="1800" dirty="0" smtClean="0"/>
              <a:t>WO</a:t>
            </a:r>
            <a:r>
              <a:rPr lang="en-AU" sz="1800" baseline="-25000" dirty="0" smtClean="0"/>
              <a:t>3</a:t>
            </a:r>
            <a:r>
              <a:rPr lang="en-AU" sz="1800" dirty="0" smtClean="0"/>
              <a:t> -additional savings in Capex and Opex</a:t>
            </a:r>
            <a:endParaRPr lang="en-AU" sz="1800" dirty="0"/>
          </a:p>
          <a:p>
            <a:pPr marL="0" lvl="0" indent="0">
              <a:buNone/>
            </a:pPr>
            <a:r>
              <a:rPr lang="en-AU" sz="2400" dirty="0" smtClean="0">
                <a:solidFill>
                  <a:prstClr val="black"/>
                </a:solidFill>
              </a:rPr>
              <a:t>Financial:</a:t>
            </a:r>
            <a:endParaRPr lang="en-AU" sz="2400" dirty="0">
              <a:solidFill>
                <a:prstClr val="black"/>
              </a:solidFill>
            </a:endParaRPr>
          </a:p>
          <a:p>
            <a:pPr lvl="0"/>
            <a:r>
              <a:rPr lang="en-AU" sz="1800" dirty="0" smtClean="0">
                <a:solidFill>
                  <a:prstClr val="black"/>
                </a:solidFill>
              </a:rPr>
              <a:t>Further deprecation of the Australian dollar against the US dollar may result in improved returns over forecasts</a:t>
            </a:r>
          </a:p>
          <a:p>
            <a:pPr lvl="0"/>
            <a:r>
              <a:rPr lang="en-AU" sz="1800" dirty="0" smtClean="0">
                <a:solidFill>
                  <a:prstClr val="black"/>
                </a:solidFill>
              </a:rPr>
              <a:t>Resetting of Australian resources cost base may flow into reduced Capital and Operating costs</a:t>
            </a:r>
          </a:p>
          <a:p>
            <a:endParaRPr lang="en-AU" dirty="0"/>
          </a:p>
        </p:txBody>
      </p:sp>
      <p:sp>
        <p:nvSpPr>
          <p:cNvPr id="5" name="TextBox 4"/>
          <p:cNvSpPr txBox="1"/>
          <p:nvPr/>
        </p:nvSpPr>
        <p:spPr>
          <a:xfrm>
            <a:off x="366534" y="6395797"/>
            <a:ext cx="4436960" cy="292388"/>
          </a:xfrm>
          <a:prstGeom prst="rect">
            <a:avLst/>
          </a:prstGeom>
          <a:noFill/>
        </p:spPr>
        <p:txBody>
          <a:bodyPr wrap="square" rtlCol="0">
            <a:spAutoFit/>
          </a:bodyPr>
          <a:lstStyle/>
          <a:p>
            <a:r>
              <a:rPr lang="en-AU" sz="1300" dirty="0" smtClean="0"/>
              <a:t>Note: Subject to further exploration and confirmatory studies</a:t>
            </a:r>
            <a:endParaRPr lang="en-AU" sz="1200" dirty="0"/>
          </a:p>
        </p:txBody>
      </p:sp>
    </p:spTree>
    <p:extLst>
      <p:ext uri="{BB962C8B-B14F-4D97-AF65-F5344CB8AC3E}">
        <p14:creationId xmlns:p14="http://schemas.microsoft.com/office/powerpoint/2010/main" val="42440646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727" y="148180"/>
            <a:ext cx="8229600" cy="856663"/>
          </a:xfrm>
        </p:spPr>
        <p:txBody>
          <a:bodyPr>
            <a:normAutofit/>
          </a:bodyPr>
          <a:lstStyle/>
          <a:p>
            <a:pPr algn="l"/>
            <a:r>
              <a:rPr lang="en-AU" sz="3500" dirty="0" smtClean="0"/>
              <a:t>Summary</a:t>
            </a:r>
            <a:endParaRPr lang="en-AU" sz="3500" dirty="0"/>
          </a:p>
        </p:txBody>
      </p:sp>
      <p:sp>
        <p:nvSpPr>
          <p:cNvPr id="3" name="Content Placeholder 2"/>
          <p:cNvSpPr>
            <a:spLocks noGrp="1"/>
          </p:cNvSpPr>
          <p:nvPr>
            <p:ph idx="1"/>
          </p:nvPr>
        </p:nvSpPr>
        <p:spPr>
          <a:xfrm>
            <a:off x="190870" y="1323028"/>
            <a:ext cx="8762260" cy="3723534"/>
          </a:xfrm>
        </p:spPr>
        <p:txBody>
          <a:bodyPr>
            <a:normAutofit fontScale="85000" lnSpcReduction="20000"/>
          </a:bodyPr>
          <a:lstStyle/>
          <a:p>
            <a:pPr>
              <a:lnSpc>
                <a:spcPct val="120000"/>
              </a:lnSpc>
              <a:spcBef>
                <a:spcPts val="0"/>
              </a:spcBef>
              <a:buFont typeface="Wingdings" panose="05000000000000000000" pitchFamily="2" charset="2"/>
              <a:buChar char="§"/>
            </a:pPr>
            <a:r>
              <a:rPr lang="en-AU" sz="2600" dirty="0"/>
              <a:t>Watershed Tungsten Project is ready to go</a:t>
            </a:r>
          </a:p>
          <a:p>
            <a:pPr>
              <a:lnSpc>
                <a:spcPct val="120000"/>
              </a:lnSpc>
              <a:spcBef>
                <a:spcPts val="0"/>
              </a:spcBef>
              <a:buFont typeface="Wingdings" panose="05000000000000000000" pitchFamily="2" charset="2"/>
              <a:buChar char="§"/>
            </a:pPr>
            <a:r>
              <a:rPr lang="en-AU" sz="2600" dirty="0" smtClean="0"/>
              <a:t>Strategic </a:t>
            </a:r>
            <a:r>
              <a:rPr lang="en-AU" sz="2600" dirty="0"/>
              <a:t>project level partnership with JOGMEC (30% interest in project) key to securing involvement of Japanese company that will provide off-take and assist with project financing</a:t>
            </a:r>
          </a:p>
          <a:p>
            <a:pPr>
              <a:lnSpc>
                <a:spcPct val="120000"/>
              </a:lnSpc>
              <a:spcBef>
                <a:spcPts val="0"/>
              </a:spcBef>
              <a:buFont typeface="Wingdings" panose="05000000000000000000" pitchFamily="2" charset="2"/>
              <a:buChar char="§"/>
            </a:pPr>
            <a:r>
              <a:rPr lang="en-AU" sz="2600" dirty="0"/>
              <a:t>Good opportunity to build on the 10-year open pit operation identified in Feasibility Study</a:t>
            </a:r>
          </a:p>
          <a:p>
            <a:pPr>
              <a:lnSpc>
                <a:spcPct val="120000"/>
              </a:lnSpc>
              <a:spcBef>
                <a:spcPts val="0"/>
              </a:spcBef>
              <a:buFont typeface="Wingdings" panose="05000000000000000000" pitchFamily="2" charset="2"/>
              <a:buChar char="§"/>
            </a:pPr>
            <a:r>
              <a:rPr lang="en-AU" sz="2600" dirty="0"/>
              <a:t>Significant exploration potential to add additional mineral resources near to the proposed mine development</a:t>
            </a:r>
          </a:p>
          <a:p>
            <a:pPr>
              <a:lnSpc>
                <a:spcPct val="120000"/>
              </a:lnSpc>
              <a:spcBef>
                <a:spcPts val="0"/>
              </a:spcBef>
              <a:buFont typeface="Wingdings" panose="05000000000000000000" pitchFamily="2" charset="2"/>
              <a:buChar char="§"/>
            </a:pPr>
            <a:r>
              <a:rPr lang="en-AU" sz="2600" dirty="0"/>
              <a:t>Clear pathway to commence development in 2015, subject to successful completion of project finance</a:t>
            </a:r>
          </a:p>
          <a:p>
            <a:pPr>
              <a:lnSpc>
                <a:spcPct val="120000"/>
              </a:lnSpc>
              <a:spcBef>
                <a:spcPts val="0"/>
              </a:spcBef>
              <a:buFont typeface="Wingdings" panose="05000000000000000000" pitchFamily="2" charset="2"/>
              <a:buChar char="§"/>
            </a:pPr>
            <a:endParaRPr lang="en-AU" dirty="0"/>
          </a:p>
        </p:txBody>
      </p:sp>
      <p:sp>
        <p:nvSpPr>
          <p:cNvPr id="4" name="TextBox 3"/>
          <p:cNvSpPr txBox="1"/>
          <p:nvPr/>
        </p:nvSpPr>
        <p:spPr>
          <a:xfrm>
            <a:off x="108858" y="6324606"/>
            <a:ext cx="7184572" cy="384721"/>
          </a:xfrm>
          <a:prstGeom prst="rect">
            <a:avLst/>
          </a:prstGeom>
          <a:solidFill>
            <a:schemeClr val="tx1">
              <a:lumMod val="50000"/>
              <a:lumOff val="50000"/>
            </a:schemeClr>
          </a:solidFill>
        </p:spPr>
        <p:txBody>
          <a:bodyPr wrap="square" rtlCol="0">
            <a:spAutoFit/>
          </a:bodyPr>
          <a:lstStyle/>
          <a:p>
            <a:r>
              <a:rPr lang="en-AU" sz="1900" b="1" dirty="0" smtClean="0">
                <a:solidFill>
                  <a:schemeClr val="bg1"/>
                </a:solidFill>
              </a:rPr>
              <a:t>On track to build a substantial Australian strategic metals company…</a:t>
            </a:r>
            <a:endParaRPr lang="en-AU" sz="1900" b="1" dirty="0">
              <a:solidFill>
                <a:schemeClr val="bg1"/>
              </a:solidFill>
            </a:endParaRPr>
          </a:p>
        </p:txBody>
      </p:sp>
      <p:graphicFrame>
        <p:nvGraphicFramePr>
          <p:cNvPr id="5" name="Diagram 4"/>
          <p:cNvGraphicFramePr/>
          <p:nvPr>
            <p:extLst>
              <p:ext uri="{D42A27DB-BD31-4B8C-83A1-F6EECF244321}">
                <p14:modId xmlns:p14="http://schemas.microsoft.com/office/powerpoint/2010/main" val="2490711235"/>
              </p:ext>
            </p:extLst>
          </p:nvPr>
        </p:nvGraphicFramePr>
        <p:xfrm>
          <a:off x="472727" y="4021585"/>
          <a:ext cx="8241325" cy="29718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798183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6829" y="1249681"/>
            <a:ext cx="8730343" cy="4491362"/>
          </a:xfrm>
        </p:spPr>
        <p:txBody>
          <a:bodyPr>
            <a:noAutofit/>
          </a:bodyPr>
          <a:lstStyle/>
          <a:p>
            <a:pPr marL="0" indent="0">
              <a:buNone/>
            </a:pPr>
            <a:r>
              <a:rPr lang="en-AU" sz="1000" b="1" dirty="0" smtClean="0"/>
              <a:t>Competent </a:t>
            </a:r>
            <a:r>
              <a:rPr lang="en-AU" sz="1000" b="1" dirty="0"/>
              <a:t>Person’s Statement</a:t>
            </a:r>
          </a:p>
          <a:p>
            <a:pPr marL="0" indent="0">
              <a:buNone/>
            </a:pPr>
            <a:r>
              <a:rPr lang="en-AU" sz="1200" dirty="0"/>
              <a:t>The information that refers to Mineral Resources in </a:t>
            </a:r>
            <a:r>
              <a:rPr lang="en-AU" sz="1200" dirty="0" smtClean="0"/>
              <a:t>this presentation was </a:t>
            </a:r>
            <a:r>
              <a:rPr lang="en-AU" sz="1200" dirty="0"/>
              <a:t>prepared and first disclosed under the JORC Code 2004. It has not been updated since to comply with the JORC Code 2012 on the basis that the information has not materially changed since last reported. </a:t>
            </a:r>
          </a:p>
          <a:p>
            <a:pPr marL="0" indent="0">
              <a:buNone/>
            </a:pPr>
            <a:endParaRPr lang="en-AU" sz="1200" dirty="0" smtClean="0"/>
          </a:p>
          <a:p>
            <a:pPr marL="0" indent="0">
              <a:buNone/>
            </a:pPr>
            <a:r>
              <a:rPr lang="en-AU" sz="1200" dirty="0" smtClean="0"/>
              <a:t>The </a:t>
            </a:r>
            <a:r>
              <a:rPr lang="en-AU" sz="1200" dirty="0"/>
              <a:t>information in this report that relates to Exploration Targets, Exploration Results, Mineral Resources or Ore Reserves is based on information compiled by Mr Mark Strizek, a Competent Person who is a Member or The Australasian Institute of Mining and Metallurgy.  Mr Strizek is a full time employee of the Company.  Mr Strizek has sufficient experience that is relevant to the style of mineralisation and type of deposit under consideration and to the activity being undertaking to qualify as a Competent Person as defined in the 2012 edition of the “Australasian Code for Reporting of Exploration Results, Mineral Resources and Ore Reserves”.  Mr Strizek consents to the inclusion in the announcement of the matters based on his information in the form and context in which it appears.</a:t>
            </a:r>
          </a:p>
          <a:p>
            <a:pPr marL="0" indent="0">
              <a:buNone/>
            </a:pPr>
            <a:endParaRPr lang="en-AU" sz="1200" dirty="0" smtClean="0"/>
          </a:p>
          <a:p>
            <a:pPr marL="0" indent="0">
              <a:buNone/>
            </a:pPr>
            <a:r>
              <a:rPr lang="en-AU" sz="1200" dirty="0" smtClean="0"/>
              <a:t>The </a:t>
            </a:r>
            <a:r>
              <a:rPr lang="en-AU" sz="1200" dirty="0"/>
              <a:t>information in </a:t>
            </a:r>
            <a:r>
              <a:rPr lang="en-AU" sz="1200" dirty="0" smtClean="0"/>
              <a:t>this presentation that </a:t>
            </a:r>
            <a:r>
              <a:rPr lang="en-AU" sz="1200" dirty="0"/>
              <a:t>relates to Mineral Resources for the Watershed Deposit is based on information evaluated by Mr Simon Tear who is a Member of The Australasian Institute of Mining and Metallurgy (MAusIMM) and who has sufficient experience relevant to the style of mineralisation and type of deposit under consideration and to the activity which he is undertaking to qualify as a Competent Person as defined in the 2012 edition of the “Australasian Code for Reporting of Exploration Results, Mineral Resources and Ore Reserves”. Mr Tear is a Director of H&amp;S Consultants Pty Ltd and he consents to the inclusion of the estimates in the report of the Mineral Resource in the form and context in which they appear.</a:t>
            </a:r>
          </a:p>
          <a:p>
            <a:pPr marL="0" indent="0">
              <a:buNone/>
            </a:pPr>
            <a:endParaRPr lang="en-AU" sz="1200" dirty="0" smtClean="0"/>
          </a:p>
          <a:p>
            <a:pPr marL="0" indent="0">
              <a:buNone/>
            </a:pPr>
            <a:r>
              <a:rPr lang="en-AU" sz="1200" dirty="0" smtClean="0"/>
              <a:t>This </a:t>
            </a:r>
            <a:r>
              <a:rPr lang="en-AU" sz="1200" dirty="0"/>
              <a:t>Ore Reserves statement has been compiled in accordance with the guidelines defined in the Australasian Code for Reporting of Exploration Results, Mineral Resources and Ore Reserves (JORC Code – 2012 Edition). The Ore Reserves have been compiled by Mr Steve Craig of Orelogy Group Pty Ltd, who is a Fellow of Australasian Institute of Mining and Metallurgy. Mr Craig has had sufficient experience in Ore Reserve estimation relevant to the style of mineralisation and type of deposit under consideration to qualify as Competent Person as defined in the 2012 Edition of the “Australasian Code for Reporting of Mineral Resources and Ore Reserves”.  Mr Craig consents to the inclusion in </a:t>
            </a:r>
            <a:r>
              <a:rPr lang="en-AU" sz="1200" dirty="0" smtClean="0"/>
              <a:t>the presentation of </a:t>
            </a:r>
            <a:r>
              <a:rPr lang="en-AU" sz="1200" dirty="0"/>
              <a:t>the matters based on his information in the form and context in which it appears.</a:t>
            </a:r>
          </a:p>
        </p:txBody>
      </p:sp>
      <p:sp>
        <p:nvSpPr>
          <p:cNvPr id="2" name="TextBox 1"/>
          <p:cNvSpPr txBox="1"/>
          <p:nvPr/>
        </p:nvSpPr>
        <p:spPr>
          <a:xfrm>
            <a:off x="273299" y="231078"/>
            <a:ext cx="7787626" cy="584775"/>
          </a:xfrm>
          <a:prstGeom prst="rect">
            <a:avLst/>
          </a:prstGeom>
          <a:noFill/>
        </p:spPr>
        <p:txBody>
          <a:bodyPr wrap="square" rtlCol="0">
            <a:spAutoFit/>
          </a:bodyPr>
          <a:lstStyle/>
          <a:p>
            <a:r>
              <a:rPr lang="en-AU" sz="3200" dirty="0" smtClean="0">
                <a:solidFill>
                  <a:schemeClr val="bg1"/>
                </a:solidFill>
              </a:rPr>
              <a:t>Competent Person Statements</a:t>
            </a:r>
            <a:endParaRPr lang="en-AU" sz="3200" dirty="0">
              <a:solidFill>
                <a:schemeClr val="bg1"/>
              </a:solidFill>
            </a:endParaRPr>
          </a:p>
        </p:txBody>
      </p:sp>
    </p:spTree>
    <p:extLst>
      <p:ext uri="{BB962C8B-B14F-4D97-AF65-F5344CB8AC3E}">
        <p14:creationId xmlns:p14="http://schemas.microsoft.com/office/powerpoint/2010/main" val="19064259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99"/>
            <a:ext cx="9144000" cy="573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txBox="1">
            <a:spLocks/>
          </p:cNvSpPr>
          <p:nvPr/>
        </p:nvSpPr>
        <p:spPr>
          <a:xfrm>
            <a:off x="421616" y="2436487"/>
            <a:ext cx="8533730" cy="4486884"/>
          </a:xfrm>
          <a:prstGeom prst="rect">
            <a:avLst/>
          </a:prstGeom>
        </p:spPr>
        <p:txBody>
          <a:bodyPr vert="horz" lIns="84267" tIns="42134" rIns="84267" bIns="42134" rtlCol="0" anchor="ctr">
            <a:normAutofit/>
          </a:bodyPr>
          <a:lstStyle>
            <a:lvl1pPr algn="ctr" defTabSz="842670" rtl="0" eaLnBrk="1" latinLnBrk="0" hangingPunct="1">
              <a:spcBef>
                <a:spcPct val="0"/>
              </a:spcBef>
              <a:buNone/>
              <a:defRPr sz="4100" kern="1200">
                <a:solidFill>
                  <a:schemeClr val="bg1"/>
                </a:solidFill>
                <a:latin typeface="Arial" pitchFamily="34" charset="0"/>
                <a:ea typeface="+mj-ea"/>
                <a:cs typeface="+mj-cs"/>
              </a:defRPr>
            </a:lvl1pPr>
          </a:lstStyle>
          <a:p>
            <a:pPr algn="r" defTabSz="914400">
              <a:spcBef>
                <a:spcPct val="20000"/>
              </a:spcBef>
            </a:pPr>
            <a:r>
              <a:rPr lang="en-AU" sz="2800" b="1" dirty="0">
                <a:latin typeface="+mn-lt"/>
                <a:ea typeface="+mn-ea"/>
                <a:cs typeface="+mn-cs"/>
              </a:rPr>
              <a:t>For Further </a:t>
            </a:r>
            <a:r>
              <a:rPr lang="en-AU" sz="2800" b="1" dirty="0" smtClean="0">
                <a:latin typeface="+mn-lt"/>
                <a:ea typeface="+mn-ea"/>
                <a:cs typeface="+mn-cs"/>
              </a:rPr>
              <a:t>Information</a:t>
            </a:r>
          </a:p>
          <a:p>
            <a:pPr algn="r" defTabSz="914400">
              <a:spcBef>
                <a:spcPct val="20000"/>
              </a:spcBef>
            </a:pPr>
            <a:r>
              <a:rPr lang="en-AU" sz="2800" b="1" dirty="0" smtClean="0">
                <a:latin typeface="+mn-lt"/>
                <a:ea typeface="+mn-ea"/>
                <a:cs typeface="+mn-cs"/>
              </a:rPr>
              <a:t>Mark Strizek – Managing Director</a:t>
            </a:r>
          </a:p>
          <a:p>
            <a:pPr algn="r" defTabSz="914400">
              <a:spcBef>
                <a:spcPct val="20000"/>
              </a:spcBef>
            </a:pPr>
            <a:r>
              <a:rPr lang="en-AU" sz="2800" b="1" dirty="0" err="1" smtClean="0">
                <a:latin typeface="+mn-lt"/>
                <a:ea typeface="+mn-ea"/>
                <a:cs typeface="+mn-cs"/>
              </a:rPr>
              <a:t>Ph</a:t>
            </a:r>
            <a:r>
              <a:rPr lang="en-AU" sz="2800" b="1" dirty="0" smtClean="0">
                <a:latin typeface="+mn-lt"/>
                <a:ea typeface="+mn-ea"/>
                <a:cs typeface="+mn-cs"/>
              </a:rPr>
              <a:t>: +61 8 9388 7742</a:t>
            </a:r>
          </a:p>
          <a:p>
            <a:pPr algn="r" defTabSz="914400">
              <a:spcBef>
                <a:spcPct val="20000"/>
              </a:spcBef>
            </a:pPr>
            <a:r>
              <a:rPr lang="en-AU" sz="2800" b="1" dirty="0" smtClean="0">
                <a:latin typeface="+mn-lt"/>
                <a:ea typeface="+mn-ea"/>
                <a:cs typeface="+mn-cs"/>
              </a:rPr>
              <a:t>Email: vital@vitalmetals.com.au</a:t>
            </a:r>
            <a:endParaRPr lang="en-AU" sz="2800" b="1" dirty="0">
              <a:latin typeface="+mn-lt"/>
              <a:ea typeface="+mn-ea"/>
              <a:cs typeface="+mn-cs"/>
            </a:endParaRPr>
          </a:p>
        </p:txBody>
      </p:sp>
      <p:sp>
        <p:nvSpPr>
          <p:cNvPr id="7" name="Title 1"/>
          <p:cNvSpPr txBox="1">
            <a:spLocks/>
          </p:cNvSpPr>
          <p:nvPr/>
        </p:nvSpPr>
        <p:spPr>
          <a:xfrm>
            <a:off x="102195" y="4635073"/>
            <a:ext cx="2704334" cy="954574"/>
          </a:xfrm>
          <a:prstGeom prst="rect">
            <a:avLst/>
          </a:prstGeom>
        </p:spPr>
        <p:txBody>
          <a:bodyPr vert="horz" lIns="84267" tIns="42134" rIns="84267" bIns="42134" rtlCol="0" anchor="ctr">
            <a:normAutofit/>
          </a:bodyPr>
          <a:lstStyle>
            <a:lvl1pPr algn="ctr" defTabSz="842670" rtl="0" eaLnBrk="1" latinLnBrk="0" hangingPunct="1">
              <a:spcBef>
                <a:spcPct val="0"/>
              </a:spcBef>
              <a:buNone/>
              <a:defRPr sz="4100" kern="1200">
                <a:solidFill>
                  <a:schemeClr val="bg1"/>
                </a:solidFill>
                <a:latin typeface="Arial" pitchFamily="34" charset="0"/>
                <a:ea typeface="+mj-ea"/>
                <a:cs typeface="+mj-cs"/>
              </a:defRPr>
            </a:lvl1pPr>
          </a:lstStyle>
          <a:p>
            <a:pPr algn="l"/>
            <a:r>
              <a:rPr lang="en-AU" sz="3200" b="1" cap="all" dirty="0" smtClean="0"/>
              <a:t>ASX:VML</a:t>
            </a:r>
            <a:endParaRPr lang="en-AU" sz="3200" b="1" cap="all" dirty="0"/>
          </a:p>
        </p:txBody>
      </p:sp>
      <p:grpSp>
        <p:nvGrpSpPr>
          <p:cNvPr id="11" name="Group 10"/>
          <p:cNvGrpSpPr/>
          <p:nvPr/>
        </p:nvGrpSpPr>
        <p:grpSpPr>
          <a:xfrm rot="10800000">
            <a:off x="3" y="5914503"/>
            <a:ext cx="6896643" cy="943499"/>
            <a:chOff x="2247357" y="4949373"/>
            <a:chExt cx="6896643" cy="786249"/>
          </a:xfrm>
        </p:grpSpPr>
        <p:sp>
          <p:nvSpPr>
            <p:cNvPr id="9" name="Rectangle 8"/>
            <p:cNvSpPr/>
            <p:nvPr userDrawn="1"/>
          </p:nvSpPr>
          <p:spPr>
            <a:xfrm>
              <a:off x="2864586" y="4949373"/>
              <a:ext cx="6279414" cy="78337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0" name="Isosceles Triangle 9"/>
            <p:cNvSpPr/>
            <p:nvPr userDrawn="1"/>
          </p:nvSpPr>
          <p:spPr>
            <a:xfrm rot="16200000">
              <a:off x="2167724" y="5031876"/>
              <a:ext cx="783379" cy="624114"/>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grpSp>
      <p:sp>
        <p:nvSpPr>
          <p:cNvPr id="2" name="Rectangle 1"/>
          <p:cNvSpPr/>
          <p:nvPr/>
        </p:nvSpPr>
        <p:spPr>
          <a:xfrm>
            <a:off x="0" y="5729476"/>
            <a:ext cx="9144000" cy="209771"/>
          </a:xfrm>
          <a:prstGeom prst="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4" name="TextBox 3"/>
          <p:cNvSpPr txBox="1"/>
          <p:nvPr/>
        </p:nvSpPr>
        <p:spPr>
          <a:xfrm>
            <a:off x="102194" y="6181344"/>
            <a:ext cx="6024285" cy="400110"/>
          </a:xfrm>
          <a:prstGeom prst="rect">
            <a:avLst/>
          </a:prstGeom>
          <a:noFill/>
        </p:spPr>
        <p:txBody>
          <a:bodyPr wrap="square" rtlCol="0">
            <a:spAutoFit/>
          </a:bodyPr>
          <a:lstStyle/>
          <a:p>
            <a:r>
              <a:rPr lang="en-AU" sz="2000" b="1" dirty="0" smtClean="0"/>
              <a:t>Building a globally significant strategic metals company </a:t>
            </a:r>
            <a:endParaRPr lang="en-AU" sz="2000" b="1"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06531" y="6019925"/>
            <a:ext cx="1948815" cy="722948"/>
          </a:xfrm>
          <a:prstGeom prst="rect">
            <a:avLst/>
          </a:prstGeom>
        </p:spPr>
      </p:pic>
    </p:spTree>
    <p:extLst>
      <p:ext uri="{BB962C8B-B14F-4D97-AF65-F5344CB8AC3E}">
        <p14:creationId xmlns:p14="http://schemas.microsoft.com/office/powerpoint/2010/main" val="32966180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99"/>
            <a:ext cx="9144000" cy="573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a:xfrm>
            <a:off x="264240" y="4073544"/>
            <a:ext cx="5326332" cy="1946381"/>
          </a:xfrm>
          <a:prstGeom prst="rect">
            <a:avLst/>
          </a:prstGeom>
        </p:spPr>
        <p:txBody>
          <a:bodyPr vert="horz" lIns="84267" tIns="42134" rIns="84267" bIns="42134" rtlCol="0" anchor="ctr">
            <a:normAutofit/>
          </a:bodyPr>
          <a:lstStyle>
            <a:lvl1pPr algn="ctr" defTabSz="842670" rtl="0" eaLnBrk="1" latinLnBrk="0" hangingPunct="1">
              <a:spcBef>
                <a:spcPct val="0"/>
              </a:spcBef>
              <a:buNone/>
              <a:defRPr sz="4100" kern="1200">
                <a:solidFill>
                  <a:schemeClr val="bg1"/>
                </a:solidFill>
                <a:latin typeface="Arial" pitchFamily="34" charset="0"/>
                <a:ea typeface="+mj-ea"/>
                <a:cs typeface="+mj-cs"/>
              </a:defRPr>
            </a:lvl1pPr>
          </a:lstStyle>
          <a:p>
            <a:pPr algn="l"/>
            <a:r>
              <a:rPr lang="en-AU" sz="5400" b="1" cap="all" dirty="0" smtClean="0"/>
              <a:t>Appendix</a:t>
            </a:r>
            <a:endParaRPr lang="en-AU" sz="5400" b="1" cap="all" dirty="0"/>
          </a:p>
        </p:txBody>
      </p:sp>
      <p:grpSp>
        <p:nvGrpSpPr>
          <p:cNvPr id="11" name="Group 10"/>
          <p:cNvGrpSpPr/>
          <p:nvPr/>
        </p:nvGrpSpPr>
        <p:grpSpPr>
          <a:xfrm rot="10800000">
            <a:off x="3" y="5914503"/>
            <a:ext cx="6896643" cy="943499"/>
            <a:chOff x="2247357" y="4949373"/>
            <a:chExt cx="6896643" cy="786249"/>
          </a:xfrm>
        </p:grpSpPr>
        <p:sp>
          <p:nvSpPr>
            <p:cNvPr id="9" name="Rectangle 8"/>
            <p:cNvSpPr/>
            <p:nvPr userDrawn="1"/>
          </p:nvSpPr>
          <p:spPr>
            <a:xfrm>
              <a:off x="2864586" y="4949373"/>
              <a:ext cx="6279414" cy="78337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0" name="Isosceles Triangle 9"/>
            <p:cNvSpPr/>
            <p:nvPr userDrawn="1"/>
          </p:nvSpPr>
          <p:spPr>
            <a:xfrm rot="16200000">
              <a:off x="2167724" y="5031876"/>
              <a:ext cx="783379" cy="624114"/>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grpSp>
      <p:sp>
        <p:nvSpPr>
          <p:cNvPr id="2" name="Rectangle 1"/>
          <p:cNvSpPr/>
          <p:nvPr/>
        </p:nvSpPr>
        <p:spPr>
          <a:xfrm>
            <a:off x="0" y="5729476"/>
            <a:ext cx="9144000" cy="209771"/>
          </a:xfrm>
          <a:prstGeom prst="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4" name="TextBox 3"/>
          <p:cNvSpPr txBox="1"/>
          <p:nvPr/>
        </p:nvSpPr>
        <p:spPr>
          <a:xfrm>
            <a:off x="102194" y="6181344"/>
            <a:ext cx="6024285" cy="400110"/>
          </a:xfrm>
          <a:prstGeom prst="rect">
            <a:avLst/>
          </a:prstGeom>
          <a:noFill/>
        </p:spPr>
        <p:txBody>
          <a:bodyPr wrap="square" rtlCol="0">
            <a:spAutoFit/>
          </a:bodyPr>
          <a:lstStyle/>
          <a:p>
            <a:r>
              <a:rPr lang="en-AU" sz="2000" b="1" dirty="0" smtClean="0"/>
              <a:t>Building a globally significant strategic metals company </a:t>
            </a:r>
            <a:endParaRPr lang="en-AU" sz="2000" b="1"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06531" y="6019925"/>
            <a:ext cx="1948815" cy="722948"/>
          </a:xfrm>
          <a:prstGeom prst="rect">
            <a:avLst/>
          </a:prstGeom>
        </p:spPr>
      </p:pic>
    </p:spTree>
    <p:extLst>
      <p:ext uri="{BB962C8B-B14F-4D97-AF65-F5344CB8AC3E}">
        <p14:creationId xmlns:p14="http://schemas.microsoft.com/office/powerpoint/2010/main" val="364704449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82000" y="1266434"/>
            <a:ext cx="4382667" cy="26057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3738" y="4415083"/>
            <a:ext cx="2100262" cy="12685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b="31359"/>
          <a:stretch/>
        </p:blipFill>
        <p:spPr bwMode="auto">
          <a:xfrm>
            <a:off x="5124451" y="3872148"/>
            <a:ext cx="2400300" cy="23544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72727" y="148180"/>
            <a:ext cx="7479081" cy="856663"/>
          </a:xfrm>
        </p:spPr>
        <p:txBody>
          <a:bodyPr>
            <a:normAutofit fontScale="90000"/>
          </a:bodyPr>
          <a:lstStyle/>
          <a:p>
            <a:pPr algn="l"/>
            <a:r>
              <a:rPr lang="en-AU" sz="3500" dirty="0" smtClean="0"/>
              <a:t>China – Focused on Domestic Needs First</a:t>
            </a:r>
            <a:endParaRPr lang="en-AU" sz="3500" dirty="0"/>
          </a:p>
        </p:txBody>
      </p:sp>
      <p:sp>
        <p:nvSpPr>
          <p:cNvPr id="7" name="Content Placeholder 6"/>
          <p:cNvSpPr>
            <a:spLocks noGrp="1"/>
          </p:cNvSpPr>
          <p:nvPr>
            <p:ph idx="1"/>
          </p:nvPr>
        </p:nvSpPr>
        <p:spPr>
          <a:xfrm>
            <a:off x="208344" y="1322388"/>
            <a:ext cx="4473656" cy="4789003"/>
          </a:xfrm>
          <a:prstGeom prst="rect">
            <a:avLst/>
          </a:prstGeom>
        </p:spPr>
        <p:txBody>
          <a:bodyPr wrap="square" numCol="1">
            <a:spAutoFit/>
          </a:bodyPr>
          <a:lstStyle/>
          <a:p>
            <a:pPr marL="0" lvl="3">
              <a:lnSpc>
                <a:spcPct val="100000"/>
              </a:lnSpc>
              <a:spcAft>
                <a:spcPts val="0"/>
              </a:spcAft>
              <a:buNone/>
            </a:pPr>
            <a:r>
              <a:rPr lang="en-AU" sz="1400" b="1" dirty="0" smtClean="0"/>
              <a:t>China is the largest consumer and producer of tungsten.</a:t>
            </a:r>
          </a:p>
          <a:p>
            <a:pPr marL="57150" lvl="3" indent="-285750">
              <a:lnSpc>
                <a:spcPct val="100000"/>
              </a:lnSpc>
              <a:spcAft>
                <a:spcPts val="0"/>
              </a:spcAft>
              <a:buFont typeface="Courier New" panose="02070309020205020404" pitchFamily="49" charset="0"/>
              <a:buChar char="o"/>
            </a:pPr>
            <a:r>
              <a:rPr lang="en-AU" sz="1400" dirty="0" smtClean="0"/>
              <a:t>China accounts for 85% of the world’s total output and 55% of the global demand.</a:t>
            </a:r>
          </a:p>
          <a:p>
            <a:pPr marL="0" lvl="3">
              <a:lnSpc>
                <a:spcPct val="100000"/>
              </a:lnSpc>
              <a:spcAft>
                <a:spcPts val="0"/>
              </a:spcAft>
              <a:buNone/>
            </a:pPr>
            <a:r>
              <a:rPr lang="en-AU" sz="1400" b="1" dirty="0" smtClean="0"/>
              <a:t>Chinese production is focused towards domestic supply and value added products leading to a structural market shift.</a:t>
            </a:r>
          </a:p>
          <a:p>
            <a:pPr marL="57150" lvl="3" indent="-285750">
              <a:buFont typeface="Courier New" panose="02070309020205020404" pitchFamily="49" charset="0"/>
              <a:buChar char="o"/>
            </a:pPr>
            <a:r>
              <a:rPr lang="en-AU" sz="1400" dirty="0" smtClean="0"/>
              <a:t>Export of concentrate is banned and export of ATP is restricted via an export quota.</a:t>
            </a:r>
          </a:p>
          <a:p>
            <a:pPr marL="57150" lvl="3" indent="-285750">
              <a:buFont typeface="Courier New" panose="02070309020205020404" pitchFamily="49" charset="0"/>
              <a:buChar char="o"/>
            </a:pPr>
            <a:r>
              <a:rPr lang="en-AU" sz="1400" dirty="0" smtClean="0"/>
              <a:t>China is the largest importer of tungsten concentrate with greater than ~50% of world demand.</a:t>
            </a:r>
          </a:p>
          <a:p>
            <a:pPr marL="57150" lvl="3" indent="-285750">
              <a:buFont typeface="Courier New" panose="02070309020205020404" pitchFamily="49" charset="0"/>
              <a:buChar char="o"/>
            </a:pPr>
            <a:r>
              <a:rPr lang="en-AU" sz="1400" dirty="0" smtClean="0"/>
              <a:t>China exports intermediary and downstream products (70/30 respectively).</a:t>
            </a:r>
          </a:p>
          <a:p>
            <a:pPr marL="57150" lvl="3" indent="-285750">
              <a:buFont typeface="Courier New" panose="02070309020205020404" pitchFamily="49" charset="0"/>
              <a:buChar char="o"/>
            </a:pPr>
            <a:r>
              <a:rPr lang="en-AU" sz="1400" dirty="0" smtClean="0"/>
              <a:t>China has stated its goal is to move downstream into the high value in-use end of the market (hardmetals).</a:t>
            </a:r>
          </a:p>
          <a:p>
            <a:pPr marL="0" lvl="3" indent="0">
              <a:buNone/>
            </a:pPr>
            <a:r>
              <a:rPr lang="en-AU" sz="1400" b="1" dirty="0" smtClean="0"/>
              <a:t>Costs in </a:t>
            </a:r>
            <a:r>
              <a:rPr lang="en-AU" sz="1400" b="1" dirty="0"/>
              <a:t>China </a:t>
            </a:r>
            <a:r>
              <a:rPr lang="en-AU" sz="1400" b="1" dirty="0" smtClean="0"/>
              <a:t>are continuing to </a:t>
            </a:r>
            <a:r>
              <a:rPr lang="en-AU" sz="1400" b="1" dirty="0"/>
              <a:t>rise, decreasing Chinese </a:t>
            </a:r>
            <a:r>
              <a:rPr lang="en-AU" sz="1400" b="1" dirty="0" smtClean="0"/>
              <a:t>competitiveness.</a:t>
            </a:r>
          </a:p>
          <a:p>
            <a:pPr marL="285750" lvl="3" indent="-285750">
              <a:buFont typeface="Courier New" panose="02070309020205020404" pitchFamily="49" charset="0"/>
              <a:buChar char="o"/>
            </a:pPr>
            <a:r>
              <a:rPr lang="en-AU" sz="1400" dirty="0" smtClean="0"/>
              <a:t>Average site cash costs for a typical Chinese operation were estimated to be around US$165/mtu to produce a 65% WO</a:t>
            </a:r>
            <a:r>
              <a:rPr lang="en-AU" sz="1400" baseline="-25000" dirty="0" smtClean="0"/>
              <a:t>3</a:t>
            </a:r>
            <a:r>
              <a:rPr lang="en-AU" sz="1400" dirty="0" smtClean="0"/>
              <a:t> concentrate in 2013.</a:t>
            </a:r>
            <a:endParaRPr lang="en-AU" sz="1400" dirty="0"/>
          </a:p>
          <a:p>
            <a:pPr marL="0" lvl="3" indent="0">
              <a:buNone/>
            </a:pPr>
            <a:endParaRPr lang="en-AU" sz="1400" b="1" dirty="0"/>
          </a:p>
        </p:txBody>
      </p:sp>
      <p:sp>
        <p:nvSpPr>
          <p:cNvPr id="3" name="TextBox 2"/>
          <p:cNvSpPr txBox="1"/>
          <p:nvPr/>
        </p:nvSpPr>
        <p:spPr>
          <a:xfrm>
            <a:off x="7364983" y="5872632"/>
            <a:ext cx="1234762" cy="307777"/>
          </a:xfrm>
          <a:prstGeom prst="rect">
            <a:avLst/>
          </a:prstGeom>
          <a:noFill/>
        </p:spPr>
        <p:txBody>
          <a:bodyPr wrap="none" rtlCol="0">
            <a:spAutoFit/>
          </a:bodyPr>
          <a:lstStyle/>
          <a:p>
            <a:r>
              <a:rPr lang="en-AU" sz="1400" dirty="0" smtClean="0"/>
              <a:t>Source: Roskill</a:t>
            </a:r>
            <a:endParaRPr lang="en-AU" sz="1400" dirty="0"/>
          </a:p>
        </p:txBody>
      </p:sp>
      <p:sp>
        <p:nvSpPr>
          <p:cNvPr id="12" name="TextBox 11"/>
          <p:cNvSpPr txBox="1"/>
          <p:nvPr/>
        </p:nvSpPr>
        <p:spPr>
          <a:xfrm>
            <a:off x="5847096" y="1266434"/>
            <a:ext cx="2393284" cy="307777"/>
          </a:xfrm>
          <a:prstGeom prst="rect">
            <a:avLst/>
          </a:prstGeom>
          <a:solidFill>
            <a:schemeClr val="bg1"/>
          </a:solidFill>
        </p:spPr>
        <p:txBody>
          <a:bodyPr wrap="none" rtlCol="0">
            <a:spAutoFit/>
          </a:bodyPr>
          <a:lstStyle/>
          <a:p>
            <a:r>
              <a:rPr lang="en-AU" sz="1400" dirty="0" smtClean="0"/>
              <a:t>Chinese Average Yearly Wages</a:t>
            </a:r>
            <a:endParaRPr lang="en-AU" sz="1400" dirty="0"/>
          </a:p>
        </p:txBody>
      </p:sp>
    </p:spTree>
    <p:extLst>
      <p:ext uri="{BB962C8B-B14F-4D97-AF65-F5344CB8AC3E}">
        <p14:creationId xmlns:p14="http://schemas.microsoft.com/office/powerpoint/2010/main" val="36741228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727" y="148180"/>
            <a:ext cx="7513805" cy="856663"/>
          </a:xfrm>
        </p:spPr>
        <p:txBody>
          <a:bodyPr>
            <a:normAutofit fontScale="90000"/>
          </a:bodyPr>
          <a:lstStyle/>
          <a:p>
            <a:pPr algn="l"/>
            <a:r>
              <a:rPr lang="en-AU" sz="3500" dirty="0" smtClean="0"/>
              <a:t>Watershed – Well Placed to Meet Japan’s Tungsten Needs</a:t>
            </a:r>
            <a:endParaRPr lang="en-AU" sz="3500" dirty="0"/>
          </a:p>
        </p:txBody>
      </p:sp>
      <p:sp>
        <p:nvSpPr>
          <p:cNvPr id="4" name="Rectangle 3"/>
          <p:cNvSpPr/>
          <p:nvPr/>
        </p:nvSpPr>
        <p:spPr>
          <a:xfrm>
            <a:off x="4918230" y="4431098"/>
            <a:ext cx="4037966" cy="1569660"/>
          </a:xfrm>
          <a:prstGeom prst="rect">
            <a:avLst/>
          </a:prstGeom>
        </p:spPr>
        <p:txBody>
          <a:bodyPr wrap="square">
            <a:spAutoFit/>
          </a:bodyPr>
          <a:lstStyle/>
          <a:p>
            <a:r>
              <a:rPr lang="en-AU" sz="2400" i="1" dirty="0">
                <a:solidFill>
                  <a:srgbClr val="101C57"/>
                </a:solidFill>
              </a:rPr>
              <a:t>“Japan currently relies </a:t>
            </a:r>
            <a:r>
              <a:rPr lang="en-AU" sz="2400" i="1" dirty="0" smtClean="0">
                <a:solidFill>
                  <a:srgbClr val="101C57"/>
                </a:solidFill>
              </a:rPr>
              <a:t>on tungsten imports from China to </a:t>
            </a:r>
            <a:r>
              <a:rPr lang="en-AU" sz="2400" i="1" dirty="0">
                <a:solidFill>
                  <a:srgbClr val="101C57"/>
                </a:solidFill>
              </a:rPr>
              <a:t>support its domestic tungsten industry”.</a:t>
            </a:r>
          </a:p>
        </p:txBody>
      </p:sp>
      <p:sp>
        <p:nvSpPr>
          <p:cNvPr id="8" name="Content Placeholder 2"/>
          <p:cNvSpPr txBox="1">
            <a:spLocks/>
          </p:cNvSpPr>
          <p:nvPr/>
        </p:nvSpPr>
        <p:spPr>
          <a:xfrm>
            <a:off x="317195" y="1404518"/>
            <a:ext cx="4069610" cy="519969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600"/>
              </a:spcAft>
              <a:buFont typeface="Wingdings" panose="05000000000000000000" pitchFamily="2" charset="2"/>
              <a:buChar char="§"/>
            </a:pPr>
            <a:r>
              <a:rPr lang="en-AU" sz="1400" dirty="0" smtClean="0"/>
              <a:t>Japan has a world class tungsten industry that produces high technology tungsten metal products for domestic and international consumption.</a:t>
            </a:r>
          </a:p>
          <a:p>
            <a:pPr>
              <a:spcBef>
                <a:spcPts val="0"/>
              </a:spcBef>
              <a:spcAft>
                <a:spcPts val="600"/>
              </a:spcAft>
              <a:buFont typeface="Wingdings" panose="05000000000000000000" pitchFamily="2" charset="2"/>
              <a:buChar char="§"/>
            </a:pPr>
            <a:r>
              <a:rPr lang="en-AU" sz="1400" dirty="0" smtClean="0"/>
              <a:t>Japan has no domestic tungsten mining industry and relies  100% on imports to supply its industry.</a:t>
            </a:r>
          </a:p>
          <a:p>
            <a:pPr>
              <a:spcBef>
                <a:spcPts val="0"/>
              </a:spcBef>
              <a:spcAft>
                <a:spcPts val="600"/>
              </a:spcAft>
              <a:buFont typeface="Wingdings" panose="05000000000000000000" pitchFamily="2" charset="2"/>
              <a:buChar char="§"/>
            </a:pPr>
            <a:r>
              <a:rPr lang="en-AU" sz="1400" dirty="0" smtClean="0"/>
              <a:t>Production of tungsten products in Japan is dominated by Mitsubishi and Sumitomo group companies.</a:t>
            </a:r>
          </a:p>
          <a:p>
            <a:pPr>
              <a:spcBef>
                <a:spcPts val="0"/>
              </a:spcBef>
              <a:spcAft>
                <a:spcPts val="600"/>
              </a:spcAft>
              <a:buFont typeface="Wingdings" panose="05000000000000000000" pitchFamily="2" charset="2"/>
              <a:buChar char="§"/>
            </a:pPr>
            <a:r>
              <a:rPr lang="en-AU" sz="1400" dirty="0" smtClean="0"/>
              <a:t>Production is focused on carbide tooling, primarily for the automotive industry in Japan and internationally.</a:t>
            </a:r>
          </a:p>
          <a:p>
            <a:pPr>
              <a:spcBef>
                <a:spcPts val="0"/>
              </a:spcBef>
              <a:spcAft>
                <a:spcPts val="600"/>
              </a:spcAft>
              <a:buFont typeface="Wingdings" panose="05000000000000000000" pitchFamily="2" charset="2"/>
              <a:buChar char="§"/>
            </a:pPr>
            <a:r>
              <a:rPr lang="en-AU" sz="1400" dirty="0" smtClean="0"/>
              <a:t>Mitsubishi and Sumitomo group companies have conversion facilities that can convert tungsten concentrate into intermediary products such as APT.</a:t>
            </a:r>
          </a:p>
          <a:p>
            <a:pPr>
              <a:spcBef>
                <a:spcPts val="0"/>
              </a:spcBef>
              <a:spcAft>
                <a:spcPts val="600"/>
              </a:spcAft>
              <a:buFont typeface="Wingdings" panose="05000000000000000000" pitchFamily="2" charset="2"/>
              <a:buChar char="§"/>
            </a:pPr>
            <a:r>
              <a:rPr lang="en-AU" sz="1400" dirty="0" smtClean="0"/>
              <a:t>Tungsten stockpiles in Japan have steadily decreased since 2012 and are now at low levels representing around 60 days of production.</a:t>
            </a:r>
          </a:p>
          <a:p>
            <a:pPr>
              <a:spcBef>
                <a:spcPts val="0"/>
              </a:spcBef>
              <a:spcAft>
                <a:spcPts val="600"/>
              </a:spcAft>
              <a:buFont typeface="Wingdings" panose="05000000000000000000" pitchFamily="2" charset="2"/>
              <a:buChar char="§"/>
            </a:pPr>
            <a:endParaRPr lang="en-AU" sz="1400" dirty="0" smtClean="0"/>
          </a:p>
          <a:p>
            <a:pPr>
              <a:spcBef>
                <a:spcPts val="0"/>
              </a:spcBef>
              <a:spcAft>
                <a:spcPts val="600"/>
              </a:spcAft>
              <a:buFont typeface="Wingdings" panose="05000000000000000000" pitchFamily="2" charset="2"/>
              <a:buChar char="§"/>
            </a:pPr>
            <a:endParaRPr lang="en-AU" dirty="0" smtClean="0"/>
          </a:p>
          <a:p>
            <a:pPr>
              <a:spcBef>
                <a:spcPts val="0"/>
              </a:spcBef>
              <a:spcAft>
                <a:spcPts val="600"/>
              </a:spcAft>
            </a:pPr>
            <a:endParaRPr lang="en-AU" dirty="0"/>
          </a:p>
        </p:txBody>
      </p:sp>
      <p:graphicFrame>
        <p:nvGraphicFramePr>
          <p:cNvPr id="12" name="Content Placeholder 11"/>
          <p:cNvGraphicFramePr>
            <a:graphicFrameLocks noGrp="1"/>
          </p:cNvGraphicFramePr>
          <p:nvPr>
            <p:ph idx="1"/>
            <p:extLst>
              <p:ext uri="{D42A27DB-BD31-4B8C-83A1-F6EECF244321}">
                <p14:modId xmlns:p14="http://schemas.microsoft.com/office/powerpoint/2010/main" val="2621849844"/>
              </p:ext>
            </p:extLst>
          </p:nvPr>
        </p:nvGraphicFramePr>
        <p:xfrm>
          <a:off x="4386805" y="1300346"/>
          <a:ext cx="4773384" cy="33758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469391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6829" y="1133566"/>
            <a:ext cx="8730343" cy="4491362"/>
          </a:xfrm>
        </p:spPr>
        <p:txBody>
          <a:bodyPr>
            <a:noAutofit/>
          </a:bodyPr>
          <a:lstStyle/>
          <a:p>
            <a:pPr marL="0" indent="0">
              <a:buNone/>
            </a:pPr>
            <a:r>
              <a:rPr lang="en-AU" sz="1000" b="1" dirty="0"/>
              <a:t>Forward looking statements</a:t>
            </a:r>
          </a:p>
          <a:p>
            <a:pPr marL="0" indent="0">
              <a:buNone/>
            </a:pPr>
            <a:r>
              <a:rPr lang="en-AU" sz="1000" dirty="0"/>
              <a:t>Certain written statements contained or incorporated by reference in </a:t>
            </a:r>
            <a:r>
              <a:rPr lang="en-AU" sz="1000" dirty="0" smtClean="0"/>
              <a:t>this presentation, </a:t>
            </a:r>
            <a:r>
              <a:rPr lang="en-AU" sz="1000" dirty="0"/>
              <a:t>including information as to the future financial or operating performance of the Company and its projects, constitute forward-looking statements. All statements, other than statements of historical fact, are forward-looking statements. The words “believe”, “expect”, “anticipate”, “contemplate”, “target”, “plan”, “intend”, “continue”, “budget”, “estimate”, “may”, “will”, “schedule” and similar expressions identify forward-looking statements.</a:t>
            </a:r>
          </a:p>
          <a:p>
            <a:pPr marL="0" indent="0">
              <a:buNone/>
            </a:pPr>
            <a:endParaRPr lang="en-AU" sz="1000" dirty="0"/>
          </a:p>
          <a:p>
            <a:pPr marL="0" indent="0">
              <a:buNone/>
            </a:pPr>
            <a:r>
              <a:rPr lang="en-AU" sz="1000" dirty="0"/>
              <a:t>Forward-looking statements include, among other things, statements regarding targets, estimates and assumptions in respect of tungsten, gold or other metal production and prices, operating costs and results, capital expenditures, mineral reserves and mineral resources and anticipated grades and recovery rates. Forward-looking statements are necessarily based upon a number of estimates and assumptions related to future business, economic, market, political, social and other conditions that, while considered reasonable by the Company, are inherently subject to significant uncertainties and contingencies. Many known and unknown factors could cause actual events or results to differ materially from estimated or anticipated events or results reflected in such forward-looking statements. Such factors include, but are not limited to: competition; mineral prices; ability to meet additional funding requirements; exploration, development and operating risks; uninsurable risks; uncertainties inherent in ore reserve and resource estimates; dependence on third party smelting facilities; factors associated with foreign operations and related regulatory risks; environmental regulation and liability; currency risks; effects of inflation on results of operations; factors relating to title to properties; native title and aboriginal heritage issues; dependence on key personnel; and share price volatility and also include unanticipated and unusual events, many of which are beyond the Company's ability to control or predict.</a:t>
            </a:r>
          </a:p>
          <a:p>
            <a:pPr marL="0" indent="0">
              <a:buNone/>
            </a:pPr>
            <a:endParaRPr lang="en-AU" sz="1000" dirty="0"/>
          </a:p>
          <a:p>
            <a:pPr marL="0" indent="0">
              <a:buNone/>
            </a:pPr>
            <a:r>
              <a:rPr lang="en-AU" sz="1000" dirty="0"/>
              <a:t>For further information, please see the Company's most recent annual financial statement, a copy of which can be obtained from the Company on request or at the Company's website: www.vitalmetals.com.au. The Company disclaims any intent or obligation to update any forward-looking statements, whether as a result of new information, future events or results or otherwise. All forward-looking statements made in this presentation are qualified by the foregoing cautionary statements. Investors are cautioned that forward-looking statements are not guarantees of future performance and, accordingly, not to put undue reliance on such statements.</a:t>
            </a:r>
          </a:p>
          <a:p>
            <a:pPr marL="0" indent="0">
              <a:buNone/>
            </a:pPr>
            <a:endParaRPr lang="en-AU" sz="1000" dirty="0"/>
          </a:p>
          <a:p>
            <a:pPr marL="0" indent="0">
              <a:buNone/>
            </a:pPr>
            <a:r>
              <a:rPr lang="en-AU" sz="1000" b="1" dirty="0"/>
              <a:t>Cautionary Statement</a:t>
            </a:r>
          </a:p>
          <a:p>
            <a:pPr marL="0" indent="0">
              <a:buNone/>
            </a:pPr>
            <a:r>
              <a:rPr lang="en-AU" sz="1000" dirty="0"/>
              <a:t>The Definitive Feasibility Study (DFS) referred to in </a:t>
            </a:r>
            <a:r>
              <a:rPr lang="en-AU" sz="1000" dirty="0" smtClean="0"/>
              <a:t>this presentation  </a:t>
            </a:r>
            <a:r>
              <a:rPr lang="en-AU" sz="1000" dirty="0"/>
              <a:t>is based on a Proved and Probable Ore Reserve derived from a Measured and Indicated Mineral Resource, plus a small proportion of mining inventory, which comprises material that is currently classified as Inferred Mineral Resource.  There is a low level of geological confidence associated with Inferred Mineral Resources and there is no certainty that further exploration work will result in the determination of Indicated Mineral Resources or that the production target itself will be realised.  The Company advises that the Proved and Probable Ore Reserve provides 93% of the total tonnage and 93% of the total WO3 metal underpinning the forecast production target and financial projections, and that the additional life of mine plan material comprises less than 7% of the total tonnage and WO3 metal. Furthermore, in the first five years of production, 95% of the material planned to be processed is based on Proved and Probable Ore Reserves.  As such, the dependence of the outcomes of the DFS and the guidance provided in this announcement on the lower confidence Inferred Mineral Resource material contained in the life of mine plan is minimal. The Company confirms that all the material assumptions underpinning the production target, and the forecast financial information derived from the production target continue to apply and have not materially changed.</a:t>
            </a:r>
            <a:endParaRPr lang="en-AU" sz="1000" b="1" dirty="0" smtClean="0"/>
          </a:p>
        </p:txBody>
      </p:sp>
      <p:sp>
        <p:nvSpPr>
          <p:cNvPr id="2" name="TextBox 1"/>
          <p:cNvSpPr txBox="1"/>
          <p:nvPr/>
        </p:nvSpPr>
        <p:spPr>
          <a:xfrm>
            <a:off x="273299" y="231078"/>
            <a:ext cx="7787626" cy="584775"/>
          </a:xfrm>
          <a:prstGeom prst="rect">
            <a:avLst/>
          </a:prstGeom>
          <a:noFill/>
        </p:spPr>
        <p:txBody>
          <a:bodyPr wrap="square" rtlCol="0">
            <a:spAutoFit/>
          </a:bodyPr>
          <a:lstStyle/>
          <a:p>
            <a:r>
              <a:rPr lang="en-AU" sz="3200" dirty="0" smtClean="0">
                <a:solidFill>
                  <a:schemeClr val="bg1"/>
                </a:solidFill>
              </a:rPr>
              <a:t>Forward Looking and Cautionary Statements</a:t>
            </a:r>
            <a:endParaRPr lang="en-AU" sz="3200" dirty="0">
              <a:solidFill>
                <a:schemeClr val="bg1"/>
              </a:solidFill>
            </a:endParaRPr>
          </a:p>
        </p:txBody>
      </p:sp>
    </p:spTree>
    <p:extLst>
      <p:ext uri="{BB962C8B-B14F-4D97-AF65-F5344CB8AC3E}">
        <p14:creationId xmlns:p14="http://schemas.microsoft.com/office/powerpoint/2010/main" val="52578935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490" y="151187"/>
            <a:ext cx="7242824" cy="856663"/>
          </a:xfrm>
        </p:spPr>
        <p:txBody>
          <a:bodyPr>
            <a:normAutofit/>
          </a:bodyPr>
          <a:lstStyle/>
          <a:p>
            <a:pPr algn="l"/>
            <a:r>
              <a:rPr lang="en-AU" sz="3500" dirty="0" smtClean="0"/>
              <a:t>Exciting Exploration Potential</a:t>
            </a:r>
            <a:endParaRPr lang="en-AU" sz="3500" dirty="0"/>
          </a:p>
        </p:txBody>
      </p:sp>
      <p:sp>
        <p:nvSpPr>
          <p:cNvPr id="4" name="TextBox 3"/>
          <p:cNvSpPr txBox="1"/>
          <p:nvPr/>
        </p:nvSpPr>
        <p:spPr>
          <a:xfrm>
            <a:off x="578619" y="6009501"/>
            <a:ext cx="6398250" cy="553998"/>
          </a:xfrm>
          <a:prstGeom prst="rect">
            <a:avLst/>
          </a:prstGeom>
          <a:noFill/>
        </p:spPr>
        <p:txBody>
          <a:bodyPr wrap="square" rtlCol="0">
            <a:spAutoFit/>
          </a:bodyPr>
          <a:lstStyle/>
          <a:p>
            <a:r>
              <a:rPr lang="en-AU" sz="1000" dirty="0" smtClean="0"/>
              <a:t>Notes to accompany Exploration Potential</a:t>
            </a:r>
          </a:p>
          <a:p>
            <a:pPr marL="285750" indent="-285750">
              <a:buFont typeface="Arial" panose="020B0604020202020204" pitchFamily="34" charset="0"/>
              <a:buChar char="•"/>
            </a:pPr>
            <a:r>
              <a:rPr lang="en-AU" sz="1000" dirty="0"/>
              <a:t>Exploration Targets reported 25 November 2013, AGM Presentation</a:t>
            </a:r>
            <a:r>
              <a:rPr lang="en-AU" sz="1000" dirty="0" smtClean="0"/>
              <a:t>. Slaty Range reported 13 October 2014.</a:t>
            </a:r>
            <a:endParaRPr lang="en-AU" sz="1000" dirty="0"/>
          </a:p>
          <a:p>
            <a:pPr marL="285750" indent="-285750">
              <a:buFont typeface="Arial" panose="020B0604020202020204" pitchFamily="34" charset="0"/>
              <a:buChar char="•"/>
            </a:pPr>
            <a:r>
              <a:rPr lang="en-AU" sz="1000" dirty="0"/>
              <a:t>Please refer to Competent Persons statement accompanying this release</a:t>
            </a:r>
            <a:r>
              <a:rPr lang="en-AU" sz="1000" dirty="0" smtClean="0"/>
              <a:t>.</a:t>
            </a:r>
            <a:endParaRPr lang="en-AU" sz="1000" dirty="0"/>
          </a:p>
        </p:txBody>
      </p:sp>
      <p:graphicFrame>
        <p:nvGraphicFramePr>
          <p:cNvPr id="3" name="Table 2"/>
          <p:cNvGraphicFramePr>
            <a:graphicFrameLocks noGrp="1"/>
          </p:cNvGraphicFramePr>
          <p:nvPr>
            <p:extLst>
              <p:ext uri="{D42A27DB-BD31-4B8C-83A1-F6EECF244321}">
                <p14:modId xmlns:p14="http://schemas.microsoft.com/office/powerpoint/2010/main" val="1985666279"/>
              </p:ext>
            </p:extLst>
          </p:nvPr>
        </p:nvGraphicFramePr>
        <p:xfrm>
          <a:off x="578619" y="1313009"/>
          <a:ext cx="8210274" cy="4574159"/>
        </p:xfrm>
        <a:graphic>
          <a:graphicData uri="http://schemas.openxmlformats.org/drawingml/2006/table">
            <a:tbl>
              <a:tblPr firstRow="1" firstCol="1" lastRow="1" lastCol="1" bandRow="1" bandCol="1">
                <a:tableStyleId>{2D5ABB26-0587-4C30-8999-92F81FD0307C}</a:tableStyleId>
              </a:tblPr>
              <a:tblGrid>
                <a:gridCol w="1368379"/>
                <a:gridCol w="1368379"/>
                <a:gridCol w="1368379"/>
                <a:gridCol w="1368379"/>
                <a:gridCol w="1368379"/>
                <a:gridCol w="1368379"/>
              </a:tblGrid>
              <a:tr h="648335">
                <a:tc>
                  <a:txBody>
                    <a:bodyPr/>
                    <a:lstStyle/>
                    <a:p>
                      <a:pPr marL="0" algn="ctr" defTabSz="914400" rtl="0" eaLnBrk="1" fontAlgn="ctr" latinLnBrk="0" hangingPunct="1">
                        <a:lnSpc>
                          <a:spcPct val="110000"/>
                        </a:lnSpc>
                        <a:spcBef>
                          <a:spcPts val="300"/>
                        </a:spcBef>
                        <a:spcAft>
                          <a:spcPts val="300"/>
                        </a:spcAft>
                      </a:pPr>
                      <a:r>
                        <a:rPr lang="en-US" sz="1200" u="none" strike="noStrike" kern="1200" dirty="0">
                          <a:effectLst/>
                          <a:latin typeface="+mn-lt"/>
                        </a:rPr>
                        <a:t>Name</a:t>
                      </a:r>
                      <a:endParaRPr lang="en-AU" sz="1200" u="none" strike="noStrike"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algn="ctr" defTabSz="914400" rtl="0" eaLnBrk="1" fontAlgn="ctr" latinLnBrk="0" hangingPunct="1">
                        <a:lnSpc>
                          <a:spcPct val="110000"/>
                        </a:lnSpc>
                        <a:spcBef>
                          <a:spcPts val="300"/>
                        </a:spcBef>
                        <a:spcAft>
                          <a:spcPts val="300"/>
                        </a:spcAft>
                      </a:pPr>
                      <a:r>
                        <a:rPr lang="en-US" sz="1200" u="none" strike="noStrike" kern="1200">
                          <a:effectLst/>
                          <a:latin typeface="+mn-lt"/>
                        </a:rPr>
                        <a:t>Tenement</a:t>
                      </a:r>
                      <a:endParaRPr lang="en-AU" sz="1200" u="none" strike="noStrike" kern="120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algn="ctr" defTabSz="914400" rtl="0" eaLnBrk="1" fontAlgn="ctr" latinLnBrk="0" hangingPunct="1">
                        <a:lnSpc>
                          <a:spcPct val="110000"/>
                        </a:lnSpc>
                        <a:spcBef>
                          <a:spcPts val="300"/>
                        </a:spcBef>
                        <a:spcAft>
                          <a:spcPts val="300"/>
                        </a:spcAft>
                      </a:pPr>
                      <a:r>
                        <a:rPr lang="en-US" sz="1200" u="none" strike="noStrike" kern="1200" dirty="0" smtClean="0">
                          <a:effectLst/>
                          <a:latin typeface="+mn-lt"/>
                        </a:rPr>
                        <a:t>Element of </a:t>
                      </a:r>
                      <a:r>
                        <a:rPr lang="en-US" sz="1200" u="none" strike="noStrike" kern="1200" dirty="0">
                          <a:effectLst/>
                          <a:latin typeface="+mn-lt"/>
                        </a:rPr>
                        <a:t>Interest</a:t>
                      </a:r>
                      <a:endParaRPr lang="en-AU" sz="1200" u="none" strike="noStrike"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algn="ctr" defTabSz="914400" rtl="0" eaLnBrk="1" fontAlgn="ctr" latinLnBrk="0" hangingPunct="1">
                        <a:lnSpc>
                          <a:spcPct val="110000"/>
                        </a:lnSpc>
                        <a:spcBef>
                          <a:spcPts val="300"/>
                        </a:spcBef>
                        <a:spcAft>
                          <a:spcPts val="300"/>
                        </a:spcAft>
                      </a:pPr>
                      <a:r>
                        <a:rPr lang="en-US" sz="1200" u="none" strike="noStrike" kern="1200" dirty="0">
                          <a:effectLst/>
                          <a:latin typeface="+mn-lt"/>
                        </a:rPr>
                        <a:t>Tonnage Range (</a:t>
                      </a:r>
                      <a:r>
                        <a:rPr lang="en-US" sz="1200" u="none" strike="noStrike" kern="1200" dirty="0" err="1">
                          <a:effectLst/>
                          <a:latin typeface="+mn-lt"/>
                        </a:rPr>
                        <a:t>kt</a:t>
                      </a:r>
                      <a:r>
                        <a:rPr lang="en-US" sz="1200" u="none" strike="noStrike" kern="1200" dirty="0">
                          <a:effectLst/>
                          <a:latin typeface="+mn-lt"/>
                        </a:rPr>
                        <a:t>)</a:t>
                      </a:r>
                      <a:endParaRPr lang="en-AU" sz="1200" u="none" strike="noStrike"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algn="ctr" defTabSz="914400" rtl="0" eaLnBrk="1" fontAlgn="ctr" latinLnBrk="0" hangingPunct="1">
                        <a:lnSpc>
                          <a:spcPct val="110000"/>
                        </a:lnSpc>
                        <a:spcBef>
                          <a:spcPts val="300"/>
                        </a:spcBef>
                        <a:spcAft>
                          <a:spcPts val="300"/>
                        </a:spcAft>
                      </a:pPr>
                      <a:r>
                        <a:rPr lang="en-US" sz="1200" u="none" strike="noStrike" kern="1200">
                          <a:effectLst/>
                          <a:latin typeface="+mn-lt"/>
                        </a:rPr>
                        <a:t>Grade Range</a:t>
                      </a:r>
                      <a:endParaRPr lang="en-AU" sz="1200" u="none" strike="noStrike" kern="120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algn="ctr" defTabSz="914400" rtl="0" eaLnBrk="1" fontAlgn="ctr" latinLnBrk="0" hangingPunct="1">
                        <a:lnSpc>
                          <a:spcPct val="110000"/>
                        </a:lnSpc>
                        <a:spcBef>
                          <a:spcPts val="300"/>
                        </a:spcBef>
                        <a:spcAft>
                          <a:spcPts val="300"/>
                        </a:spcAft>
                      </a:pPr>
                      <a:r>
                        <a:rPr lang="en-US" sz="1200" u="none" strike="noStrike" kern="1200" dirty="0">
                          <a:effectLst/>
                          <a:latin typeface="+mn-lt"/>
                        </a:rPr>
                        <a:t>Comments</a:t>
                      </a:r>
                      <a:endParaRPr lang="en-AU" sz="1200" u="none" strike="noStrike"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r>
              <a:tr h="474345">
                <a:tc>
                  <a:txBody>
                    <a:bodyPr/>
                    <a:lstStyle/>
                    <a:p>
                      <a:pPr marL="0" algn="ctr" defTabSz="914400" rtl="0" eaLnBrk="1" fontAlgn="ctr" latinLnBrk="0" hangingPunct="1">
                        <a:lnSpc>
                          <a:spcPct val="110000"/>
                        </a:lnSpc>
                        <a:spcBef>
                          <a:spcPts val="300"/>
                        </a:spcBef>
                        <a:spcAft>
                          <a:spcPts val="100"/>
                        </a:spcAft>
                      </a:pPr>
                      <a:r>
                        <a:rPr lang="en-AU" sz="1200" u="none" strike="noStrike" kern="1200" dirty="0">
                          <a:effectLst/>
                          <a:latin typeface="+mn-lt"/>
                        </a:rPr>
                        <a:t>Watershed Deeps*</a:t>
                      </a:r>
                      <a:endParaRPr lang="en-AU" sz="1200" u="none" strike="noStrike"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0000"/>
                        </a:lnSpc>
                        <a:spcBef>
                          <a:spcPts val="300"/>
                        </a:spcBef>
                        <a:spcAft>
                          <a:spcPts val="100"/>
                        </a:spcAft>
                      </a:pPr>
                      <a:r>
                        <a:rPr lang="en-AU" sz="1200" u="none" strike="noStrike" kern="1200" dirty="0">
                          <a:effectLst/>
                          <a:latin typeface="+mn-lt"/>
                        </a:rPr>
                        <a:t>ML20536</a:t>
                      </a:r>
                      <a:endParaRPr lang="en-AU" sz="1200" u="none" strike="noStrike"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0000"/>
                        </a:lnSpc>
                        <a:spcBef>
                          <a:spcPts val="300"/>
                        </a:spcBef>
                        <a:spcAft>
                          <a:spcPts val="100"/>
                        </a:spcAft>
                      </a:pPr>
                      <a:r>
                        <a:rPr lang="en-AU" sz="1200" u="none" strike="noStrike" kern="1200">
                          <a:effectLst/>
                          <a:latin typeface="+mn-lt"/>
                        </a:rPr>
                        <a:t>W</a:t>
                      </a:r>
                      <a:endParaRPr lang="en-AU" sz="1200" u="none" strike="noStrike" kern="120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0000"/>
                        </a:lnSpc>
                        <a:spcBef>
                          <a:spcPts val="300"/>
                        </a:spcBef>
                        <a:spcAft>
                          <a:spcPts val="100"/>
                        </a:spcAft>
                      </a:pPr>
                      <a:r>
                        <a:rPr lang="en-AU" sz="1200" u="none" strike="noStrike" kern="1200" dirty="0">
                          <a:effectLst/>
                          <a:latin typeface="+mn-lt"/>
                        </a:rPr>
                        <a:t>10,500 – 14,000</a:t>
                      </a:r>
                      <a:endParaRPr lang="en-AU" sz="1200" u="none" strike="noStrike"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0000"/>
                        </a:lnSpc>
                        <a:spcBef>
                          <a:spcPts val="300"/>
                        </a:spcBef>
                        <a:spcAft>
                          <a:spcPts val="100"/>
                        </a:spcAft>
                      </a:pPr>
                      <a:r>
                        <a:rPr lang="en-AU" sz="1200" u="none" strike="noStrike" kern="1200">
                          <a:effectLst/>
                          <a:latin typeface="+mn-lt"/>
                        </a:rPr>
                        <a:t>0.14 - 0.25%</a:t>
                      </a:r>
                      <a:endParaRPr lang="en-AU" sz="1200" u="none" strike="noStrike" kern="120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7">
                  <a:txBody>
                    <a:bodyPr/>
                    <a:lstStyle/>
                    <a:p>
                      <a:pPr marL="0" algn="l" defTabSz="914400" rtl="0" eaLnBrk="1" fontAlgn="ctr" latinLnBrk="0" hangingPunct="1">
                        <a:lnSpc>
                          <a:spcPct val="110000"/>
                        </a:lnSpc>
                        <a:spcBef>
                          <a:spcPts val="300"/>
                        </a:spcBef>
                        <a:spcAft>
                          <a:spcPts val="300"/>
                        </a:spcAft>
                      </a:pPr>
                      <a:r>
                        <a:rPr lang="en-AU" sz="1200" u="none" strike="noStrike" kern="1200" dirty="0">
                          <a:effectLst/>
                          <a:latin typeface="+mn-lt"/>
                        </a:rPr>
                        <a:t>These Exploration Targets are conceptual in nature, and there has been insufficient exploration to define a Mineral Resource. It is uncertain if further exploration will result in the estimation of a Mineral Resource.</a:t>
                      </a:r>
                    </a:p>
                    <a:p>
                      <a:pPr marL="0" algn="ctr" defTabSz="914400" rtl="0" eaLnBrk="1" fontAlgn="ctr" latinLnBrk="0" hangingPunct="1">
                        <a:lnSpc>
                          <a:spcPct val="110000"/>
                        </a:lnSpc>
                        <a:spcBef>
                          <a:spcPts val="300"/>
                        </a:spcBef>
                        <a:spcAft>
                          <a:spcPts val="300"/>
                        </a:spcAft>
                      </a:pPr>
                      <a:r>
                        <a:rPr lang="en-AU" sz="1200" u="none" strike="noStrike" kern="1200" dirty="0">
                          <a:effectLst/>
                          <a:latin typeface="+mn-lt"/>
                        </a:rPr>
                        <a:t> </a:t>
                      </a:r>
                    </a:p>
                    <a:p>
                      <a:pPr marL="0" algn="ctr" defTabSz="914400" rtl="0" eaLnBrk="1" fontAlgn="ctr" latinLnBrk="0" hangingPunct="1">
                        <a:lnSpc>
                          <a:spcPct val="110000"/>
                        </a:lnSpc>
                        <a:spcBef>
                          <a:spcPts val="300"/>
                        </a:spcBef>
                        <a:spcAft>
                          <a:spcPts val="300"/>
                        </a:spcAft>
                      </a:pPr>
                      <a:r>
                        <a:rPr lang="en-AU" sz="1200" u="none" strike="noStrike" kern="1200" dirty="0">
                          <a:effectLst/>
                          <a:latin typeface="+mn-lt"/>
                        </a:rPr>
                        <a:t> </a:t>
                      </a:r>
                    </a:p>
                    <a:p>
                      <a:pPr marL="0" algn="ctr" defTabSz="914400" rtl="0" eaLnBrk="1" fontAlgn="ctr" latinLnBrk="0" hangingPunct="1">
                        <a:lnSpc>
                          <a:spcPct val="110000"/>
                        </a:lnSpc>
                        <a:spcBef>
                          <a:spcPts val="300"/>
                        </a:spcBef>
                        <a:spcAft>
                          <a:spcPts val="300"/>
                        </a:spcAft>
                      </a:pPr>
                      <a:r>
                        <a:rPr lang="en-AU" sz="1200" u="none" strike="noStrike" kern="1200" dirty="0">
                          <a:effectLst/>
                          <a:latin typeface="+mn-lt"/>
                        </a:rPr>
                        <a:t> </a:t>
                      </a:r>
                    </a:p>
                    <a:p>
                      <a:pPr marL="0" algn="ctr" defTabSz="914400" rtl="0" eaLnBrk="1" fontAlgn="ctr" latinLnBrk="0" hangingPunct="1">
                        <a:lnSpc>
                          <a:spcPct val="110000"/>
                        </a:lnSpc>
                        <a:spcBef>
                          <a:spcPts val="300"/>
                        </a:spcBef>
                        <a:spcAft>
                          <a:spcPts val="300"/>
                        </a:spcAft>
                      </a:pPr>
                      <a:r>
                        <a:rPr lang="en-AU" sz="1200" u="none" strike="noStrike" kern="1200" dirty="0">
                          <a:effectLst/>
                          <a:latin typeface="+mn-lt"/>
                        </a:rPr>
                        <a:t> </a:t>
                      </a:r>
                      <a:endParaRPr lang="en-AU" sz="1200" u="none" strike="noStrike"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74345">
                <a:tc>
                  <a:txBody>
                    <a:bodyPr/>
                    <a:lstStyle/>
                    <a:p>
                      <a:pPr marL="0" algn="ctr" defTabSz="914400" rtl="0" eaLnBrk="1" fontAlgn="ctr" latinLnBrk="0" hangingPunct="1">
                        <a:lnSpc>
                          <a:spcPct val="110000"/>
                        </a:lnSpc>
                        <a:spcBef>
                          <a:spcPts val="300"/>
                        </a:spcBef>
                        <a:spcAft>
                          <a:spcPts val="100"/>
                        </a:spcAft>
                      </a:pPr>
                      <a:r>
                        <a:rPr lang="en-AU" sz="1200" u="none" strike="noStrike" kern="1200">
                          <a:effectLst/>
                          <a:latin typeface="+mn-lt"/>
                        </a:rPr>
                        <a:t>Watershed South*</a:t>
                      </a:r>
                      <a:endParaRPr lang="en-AU" sz="1200" u="none" strike="noStrike" kern="120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0000"/>
                        </a:lnSpc>
                        <a:spcBef>
                          <a:spcPts val="300"/>
                        </a:spcBef>
                        <a:spcAft>
                          <a:spcPts val="100"/>
                        </a:spcAft>
                      </a:pPr>
                      <a:r>
                        <a:rPr lang="en-AU" sz="1200" u="none" strike="noStrike" kern="1200" dirty="0">
                          <a:effectLst/>
                          <a:latin typeface="+mn-lt"/>
                        </a:rPr>
                        <a:t>MDL127</a:t>
                      </a:r>
                      <a:endParaRPr lang="en-AU" sz="1200" u="none" strike="noStrike"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0000"/>
                        </a:lnSpc>
                        <a:spcBef>
                          <a:spcPts val="300"/>
                        </a:spcBef>
                        <a:spcAft>
                          <a:spcPts val="100"/>
                        </a:spcAft>
                      </a:pPr>
                      <a:r>
                        <a:rPr lang="en-AU" sz="1200" u="none" strike="noStrike" kern="1200" dirty="0">
                          <a:effectLst/>
                          <a:latin typeface="+mn-lt"/>
                        </a:rPr>
                        <a:t>W</a:t>
                      </a:r>
                      <a:endParaRPr lang="en-AU" sz="1200" u="none" strike="noStrike"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0000"/>
                        </a:lnSpc>
                        <a:spcBef>
                          <a:spcPts val="300"/>
                        </a:spcBef>
                        <a:spcAft>
                          <a:spcPts val="100"/>
                        </a:spcAft>
                      </a:pPr>
                      <a:r>
                        <a:rPr lang="en-AU" sz="1200" u="none" strike="noStrike" kern="1200" dirty="0">
                          <a:effectLst/>
                          <a:latin typeface="+mn-lt"/>
                        </a:rPr>
                        <a:t>830 - 1,000</a:t>
                      </a:r>
                      <a:endParaRPr lang="en-AU" sz="1200" u="none" strike="noStrike"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0000"/>
                        </a:lnSpc>
                        <a:spcBef>
                          <a:spcPts val="300"/>
                        </a:spcBef>
                        <a:spcAft>
                          <a:spcPts val="100"/>
                        </a:spcAft>
                      </a:pPr>
                      <a:r>
                        <a:rPr lang="en-AU" sz="1200" u="none" strike="noStrike" kern="1200">
                          <a:effectLst/>
                          <a:latin typeface="+mn-lt"/>
                        </a:rPr>
                        <a:t>0.06 - 0.15%</a:t>
                      </a:r>
                      <a:endParaRPr lang="en-AU" sz="1200" u="none" strike="noStrike" kern="120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AU"/>
                    </a:p>
                  </a:txBody>
                  <a:tcPr/>
                </a:tc>
              </a:tr>
              <a:tr h="474345">
                <a:tc>
                  <a:txBody>
                    <a:bodyPr/>
                    <a:lstStyle/>
                    <a:p>
                      <a:pPr marL="0" algn="ctr" defTabSz="914400" rtl="0" eaLnBrk="1" fontAlgn="ctr" latinLnBrk="0" hangingPunct="1">
                        <a:lnSpc>
                          <a:spcPct val="110000"/>
                        </a:lnSpc>
                        <a:spcBef>
                          <a:spcPts val="300"/>
                        </a:spcBef>
                        <a:spcAft>
                          <a:spcPts val="100"/>
                        </a:spcAft>
                      </a:pPr>
                      <a:r>
                        <a:rPr lang="en-AU" sz="1200" u="none" strike="noStrike" kern="1200">
                          <a:effectLst/>
                          <a:latin typeface="+mn-lt"/>
                        </a:rPr>
                        <a:t>Desailly North*</a:t>
                      </a:r>
                      <a:endParaRPr lang="en-AU" sz="1200" u="none" strike="noStrike" kern="120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0000"/>
                        </a:lnSpc>
                        <a:spcBef>
                          <a:spcPts val="300"/>
                        </a:spcBef>
                        <a:spcAft>
                          <a:spcPts val="100"/>
                        </a:spcAft>
                      </a:pPr>
                      <a:r>
                        <a:rPr lang="en-AU" sz="1200" u="none" strike="noStrike" kern="1200">
                          <a:effectLst/>
                          <a:latin typeface="+mn-lt"/>
                        </a:rPr>
                        <a:t>MDL127</a:t>
                      </a:r>
                      <a:endParaRPr lang="en-AU" sz="1200" u="none" strike="noStrike" kern="120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0000"/>
                        </a:lnSpc>
                        <a:spcBef>
                          <a:spcPts val="300"/>
                        </a:spcBef>
                        <a:spcAft>
                          <a:spcPts val="100"/>
                        </a:spcAft>
                      </a:pPr>
                      <a:r>
                        <a:rPr lang="en-AU" sz="1200" u="none" strike="noStrike" kern="1200" dirty="0">
                          <a:effectLst/>
                          <a:latin typeface="+mn-lt"/>
                        </a:rPr>
                        <a:t>W</a:t>
                      </a:r>
                      <a:endParaRPr lang="en-AU" sz="1200" u="none" strike="noStrike"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0000"/>
                        </a:lnSpc>
                        <a:spcBef>
                          <a:spcPts val="300"/>
                        </a:spcBef>
                        <a:spcAft>
                          <a:spcPts val="100"/>
                        </a:spcAft>
                      </a:pPr>
                      <a:r>
                        <a:rPr lang="en-AU" sz="1200" u="none" strike="noStrike" kern="1200" dirty="0">
                          <a:effectLst/>
                          <a:latin typeface="+mn-lt"/>
                        </a:rPr>
                        <a:t>830 - 1,000</a:t>
                      </a:r>
                      <a:endParaRPr lang="en-AU" sz="1200" u="none" strike="noStrike"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0000"/>
                        </a:lnSpc>
                        <a:spcBef>
                          <a:spcPts val="300"/>
                        </a:spcBef>
                        <a:spcAft>
                          <a:spcPts val="100"/>
                        </a:spcAft>
                      </a:pPr>
                      <a:r>
                        <a:rPr lang="en-AU" sz="1200" u="none" strike="noStrike" kern="1200">
                          <a:effectLst/>
                          <a:latin typeface="+mn-lt"/>
                        </a:rPr>
                        <a:t>0.06 - 0.15%</a:t>
                      </a:r>
                      <a:endParaRPr lang="en-AU" sz="1200" u="none" strike="noStrike" kern="120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AU"/>
                    </a:p>
                  </a:txBody>
                  <a:tcPr/>
                </a:tc>
              </a:tr>
              <a:tr h="474345">
                <a:tc>
                  <a:txBody>
                    <a:bodyPr/>
                    <a:lstStyle/>
                    <a:p>
                      <a:pPr marL="0" algn="ctr" defTabSz="914400" rtl="0" eaLnBrk="1" fontAlgn="ctr" latinLnBrk="0" hangingPunct="1">
                        <a:lnSpc>
                          <a:spcPct val="110000"/>
                        </a:lnSpc>
                        <a:spcBef>
                          <a:spcPts val="300"/>
                        </a:spcBef>
                        <a:spcAft>
                          <a:spcPts val="100"/>
                        </a:spcAft>
                      </a:pPr>
                      <a:r>
                        <a:rPr lang="en-AU" sz="1200" u="none" strike="noStrike" kern="1200">
                          <a:effectLst/>
                          <a:latin typeface="+mn-lt"/>
                        </a:rPr>
                        <a:t>Desailly*</a:t>
                      </a:r>
                      <a:endParaRPr lang="en-AU" sz="1200" u="none" strike="noStrike" kern="120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0000"/>
                        </a:lnSpc>
                        <a:spcBef>
                          <a:spcPts val="300"/>
                        </a:spcBef>
                        <a:spcAft>
                          <a:spcPts val="100"/>
                        </a:spcAft>
                      </a:pPr>
                      <a:r>
                        <a:rPr lang="en-AU" sz="1200" u="none" strike="noStrike" kern="1200">
                          <a:effectLst/>
                          <a:latin typeface="+mn-lt"/>
                        </a:rPr>
                        <a:t>MDL127</a:t>
                      </a:r>
                      <a:endParaRPr lang="en-AU" sz="1200" u="none" strike="noStrike" kern="120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0000"/>
                        </a:lnSpc>
                        <a:spcBef>
                          <a:spcPts val="300"/>
                        </a:spcBef>
                        <a:spcAft>
                          <a:spcPts val="100"/>
                        </a:spcAft>
                      </a:pPr>
                      <a:r>
                        <a:rPr lang="en-AU" sz="1200" u="none" strike="noStrike" kern="1200">
                          <a:effectLst/>
                          <a:latin typeface="+mn-lt"/>
                        </a:rPr>
                        <a:t>W</a:t>
                      </a:r>
                      <a:endParaRPr lang="en-AU" sz="1200" u="none" strike="noStrike" kern="120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0000"/>
                        </a:lnSpc>
                        <a:spcBef>
                          <a:spcPts val="300"/>
                        </a:spcBef>
                        <a:spcAft>
                          <a:spcPts val="100"/>
                        </a:spcAft>
                      </a:pPr>
                      <a:r>
                        <a:rPr lang="en-AU" sz="1200" u="none" strike="noStrike" kern="1200" dirty="0">
                          <a:effectLst/>
                          <a:latin typeface="+mn-lt"/>
                        </a:rPr>
                        <a:t>1,150 – 1,500</a:t>
                      </a:r>
                      <a:endParaRPr lang="en-AU" sz="1200" u="none" strike="noStrike"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0000"/>
                        </a:lnSpc>
                        <a:spcBef>
                          <a:spcPts val="300"/>
                        </a:spcBef>
                        <a:spcAft>
                          <a:spcPts val="100"/>
                        </a:spcAft>
                      </a:pPr>
                      <a:r>
                        <a:rPr lang="en-AU" sz="1200" u="none" strike="noStrike" kern="1200">
                          <a:effectLst/>
                          <a:latin typeface="+mn-lt"/>
                        </a:rPr>
                        <a:t>0.06 - 0.15%</a:t>
                      </a:r>
                      <a:endParaRPr lang="en-AU" sz="1200" u="none" strike="noStrike" kern="120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AU"/>
                    </a:p>
                  </a:txBody>
                  <a:tcPr/>
                </a:tc>
              </a:tr>
              <a:tr h="474345">
                <a:tc>
                  <a:txBody>
                    <a:bodyPr/>
                    <a:lstStyle/>
                    <a:p>
                      <a:pPr marL="0" algn="ctr" defTabSz="914400" rtl="0" eaLnBrk="1" fontAlgn="ctr" latinLnBrk="0" hangingPunct="1">
                        <a:lnSpc>
                          <a:spcPct val="110000"/>
                        </a:lnSpc>
                        <a:spcBef>
                          <a:spcPts val="300"/>
                        </a:spcBef>
                        <a:spcAft>
                          <a:spcPts val="100"/>
                        </a:spcAft>
                      </a:pPr>
                      <a:r>
                        <a:rPr lang="en-AU" sz="1200" u="none" strike="noStrike" kern="1200">
                          <a:effectLst/>
                          <a:latin typeface="+mn-lt"/>
                        </a:rPr>
                        <a:t>Mt Elephant*</a:t>
                      </a:r>
                      <a:endParaRPr lang="en-AU" sz="1200" u="none" strike="noStrike" kern="120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0000"/>
                        </a:lnSpc>
                        <a:spcBef>
                          <a:spcPts val="300"/>
                        </a:spcBef>
                        <a:spcAft>
                          <a:spcPts val="100"/>
                        </a:spcAft>
                      </a:pPr>
                      <a:r>
                        <a:rPr lang="en-AU" sz="1200" u="none" strike="noStrike" kern="1200">
                          <a:effectLst/>
                          <a:latin typeface="+mn-lt"/>
                        </a:rPr>
                        <a:t>EPM 14735</a:t>
                      </a:r>
                      <a:endParaRPr lang="en-AU" sz="1200" u="none" strike="noStrike" kern="120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0000"/>
                        </a:lnSpc>
                        <a:spcBef>
                          <a:spcPts val="300"/>
                        </a:spcBef>
                        <a:spcAft>
                          <a:spcPts val="100"/>
                        </a:spcAft>
                      </a:pPr>
                      <a:r>
                        <a:rPr lang="en-AU" sz="1200" u="none" strike="noStrike" kern="1200">
                          <a:effectLst/>
                          <a:latin typeface="+mn-lt"/>
                        </a:rPr>
                        <a:t>W, Sn</a:t>
                      </a:r>
                      <a:endParaRPr lang="en-AU" sz="1200" u="none" strike="noStrike" kern="120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0000"/>
                        </a:lnSpc>
                        <a:spcBef>
                          <a:spcPts val="300"/>
                        </a:spcBef>
                        <a:spcAft>
                          <a:spcPts val="100"/>
                        </a:spcAft>
                      </a:pPr>
                      <a:r>
                        <a:rPr lang="en-AU" sz="1200" u="none" strike="noStrike" kern="1200" dirty="0">
                          <a:effectLst/>
                          <a:latin typeface="+mn-lt"/>
                        </a:rPr>
                        <a:t>1,000 - 3,000</a:t>
                      </a:r>
                      <a:endParaRPr lang="en-AU" sz="1200" u="none" strike="noStrike"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0000"/>
                        </a:lnSpc>
                        <a:spcBef>
                          <a:spcPts val="300"/>
                        </a:spcBef>
                        <a:spcAft>
                          <a:spcPts val="100"/>
                        </a:spcAft>
                      </a:pPr>
                      <a:r>
                        <a:rPr lang="en-AU" sz="1200" u="none" strike="noStrike" kern="1200" dirty="0">
                          <a:effectLst/>
                          <a:latin typeface="+mn-lt"/>
                        </a:rPr>
                        <a:t>0.06 - 0.15%</a:t>
                      </a:r>
                      <a:endParaRPr lang="en-AU" sz="1200" u="none" strike="noStrike"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AU"/>
                    </a:p>
                  </a:txBody>
                  <a:tcPr/>
                </a:tc>
              </a:tr>
              <a:tr h="474345">
                <a:tc>
                  <a:txBody>
                    <a:bodyPr/>
                    <a:lstStyle/>
                    <a:p>
                      <a:pPr marL="0" algn="ctr" defTabSz="914400" rtl="0" eaLnBrk="1" fontAlgn="ctr" latinLnBrk="0" hangingPunct="1">
                        <a:lnSpc>
                          <a:spcPct val="110000"/>
                        </a:lnSpc>
                        <a:spcBef>
                          <a:spcPts val="300"/>
                        </a:spcBef>
                        <a:spcAft>
                          <a:spcPts val="100"/>
                        </a:spcAft>
                      </a:pPr>
                      <a:r>
                        <a:rPr lang="en-AU" sz="1200" u="none" strike="noStrike" kern="1200">
                          <a:effectLst/>
                          <a:latin typeface="+mn-lt"/>
                        </a:rPr>
                        <a:t>Slaty Range*</a:t>
                      </a:r>
                      <a:endParaRPr lang="en-AU" sz="1200" u="none" strike="noStrike" kern="120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0000"/>
                        </a:lnSpc>
                        <a:spcBef>
                          <a:spcPts val="300"/>
                        </a:spcBef>
                        <a:spcAft>
                          <a:spcPts val="100"/>
                        </a:spcAft>
                      </a:pPr>
                      <a:r>
                        <a:rPr lang="en-AU" sz="1200" u="none" strike="noStrike" kern="1200">
                          <a:effectLst/>
                          <a:latin typeface="+mn-lt"/>
                        </a:rPr>
                        <a:t>EPM 25102</a:t>
                      </a:r>
                      <a:endParaRPr lang="en-AU" sz="1200" u="none" strike="noStrike" kern="120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0000"/>
                        </a:lnSpc>
                        <a:spcBef>
                          <a:spcPts val="300"/>
                        </a:spcBef>
                        <a:spcAft>
                          <a:spcPts val="100"/>
                        </a:spcAft>
                      </a:pPr>
                      <a:r>
                        <a:rPr lang="en-AU" sz="1200" u="none" strike="noStrike" kern="1200">
                          <a:effectLst/>
                          <a:latin typeface="+mn-lt"/>
                        </a:rPr>
                        <a:t>W, Sn</a:t>
                      </a:r>
                      <a:endParaRPr lang="en-AU" sz="1200" u="none" strike="noStrike" kern="120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0000"/>
                        </a:lnSpc>
                        <a:spcBef>
                          <a:spcPts val="300"/>
                        </a:spcBef>
                        <a:spcAft>
                          <a:spcPts val="100"/>
                        </a:spcAft>
                      </a:pPr>
                      <a:r>
                        <a:rPr lang="en-AU" sz="1200" u="none" strike="noStrike" kern="1200" dirty="0">
                          <a:effectLst/>
                          <a:latin typeface="+mn-lt"/>
                        </a:rPr>
                        <a:t>35,000 – 60,000</a:t>
                      </a:r>
                      <a:endParaRPr lang="en-AU" sz="1200" u="none" strike="noStrike"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0000"/>
                        </a:lnSpc>
                        <a:spcBef>
                          <a:spcPts val="300"/>
                        </a:spcBef>
                        <a:spcAft>
                          <a:spcPts val="100"/>
                        </a:spcAft>
                      </a:pPr>
                      <a:r>
                        <a:rPr lang="en-AU" sz="1200" u="none" strike="noStrike" kern="1200" dirty="0">
                          <a:effectLst/>
                          <a:latin typeface="+mn-lt"/>
                        </a:rPr>
                        <a:t>0.10-0.18%</a:t>
                      </a:r>
                      <a:endParaRPr lang="en-AU" sz="1200" u="none" strike="noStrike"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AU"/>
                    </a:p>
                  </a:txBody>
                  <a:tcPr/>
                </a:tc>
              </a:tr>
              <a:tr h="474345">
                <a:tc gridSpan="2">
                  <a:txBody>
                    <a:bodyPr/>
                    <a:lstStyle/>
                    <a:p>
                      <a:pPr marL="0" algn="l" defTabSz="914400" rtl="0" eaLnBrk="1" fontAlgn="ctr" latinLnBrk="0" hangingPunct="1">
                        <a:lnSpc>
                          <a:spcPct val="110000"/>
                        </a:lnSpc>
                        <a:spcBef>
                          <a:spcPts val="300"/>
                        </a:spcBef>
                        <a:spcAft>
                          <a:spcPts val="100"/>
                        </a:spcAft>
                      </a:pPr>
                      <a:r>
                        <a:rPr lang="en-AU" sz="1200" u="none" strike="noStrike" kern="1200" dirty="0" smtClean="0">
                          <a:effectLst/>
                          <a:latin typeface="+mn-lt"/>
                        </a:rPr>
                        <a:t>Exploration </a:t>
                      </a:r>
                      <a:r>
                        <a:rPr lang="en-AU" sz="1200" u="none" strike="noStrike" kern="1200" dirty="0">
                          <a:effectLst/>
                          <a:latin typeface="+mn-lt"/>
                        </a:rPr>
                        <a:t>Potential exclusive of current Mineral Resource</a:t>
                      </a:r>
                      <a:endParaRPr lang="en-AU" sz="1200" u="none" strike="noStrike"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AU"/>
                    </a:p>
                  </a:txBody>
                  <a:tcPr/>
                </a:tc>
                <a:tc>
                  <a:txBody>
                    <a:bodyPr/>
                    <a:lstStyle/>
                    <a:p>
                      <a:pPr marL="0" algn="ctr" defTabSz="914400" rtl="0" eaLnBrk="1" fontAlgn="ctr" latinLnBrk="0" hangingPunct="1">
                        <a:lnSpc>
                          <a:spcPct val="110000"/>
                        </a:lnSpc>
                        <a:spcBef>
                          <a:spcPts val="300"/>
                        </a:spcBef>
                        <a:spcAft>
                          <a:spcPts val="100"/>
                        </a:spcAft>
                      </a:pPr>
                      <a:r>
                        <a:rPr lang="en-AU" sz="1200" u="none" strike="noStrike" kern="1200">
                          <a:effectLst/>
                          <a:latin typeface="+mn-lt"/>
                        </a:rPr>
                        <a:t>W</a:t>
                      </a:r>
                      <a:endParaRPr lang="en-AU" sz="1200" u="none" strike="noStrike" kern="120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0000"/>
                        </a:lnSpc>
                        <a:spcBef>
                          <a:spcPts val="300"/>
                        </a:spcBef>
                        <a:spcAft>
                          <a:spcPts val="100"/>
                        </a:spcAft>
                      </a:pPr>
                      <a:r>
                        <a:rPr lang="en-AU" sz="1200" u="none" strike="noStrike" kern="1200" dirty="0">
                          <a:effectLst/>
                          <a:latin typeface="+mn-lt"/>
                        </a:rPr>
                        <a:t>49,000 – 80,000</a:t>
                      </a:r>
                      <a:endParaRPr lang="en-AU" sz="1200" u="none" strike="noStrike"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lnSpc>
                          <a:spcPct val="110000"/>
                        </a:lnSpc>
                        <a:spcBef>
                          <a:spcPts val="300"/>
                        </a:spcBef>
                        <a:spcAft>
                          <a:spcPts val="100"/>
                        </a:spcAft>
                      </a:pPr>
                      <a:r>
                        <a:rPr lang="en-AU" sz="1200" u="none" strike="noStrike" kern="1200" dirty="0">
                          <a:effectLst/>
                          <a:latin typeface="+mn-lt"/>
                        </a:rPr>
                        <a:t>0.10-0.19%</a:t>
                      </a:r>
                      <a:endParaRPr lang="en-AU" sz="1200" u="none" strike="noStrike"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AU"/>
                    </a:p>
                  </a:txBody>
                  <a:tcPr/>
                </a:tc>
              </a:tr>
            </a:tbl>
          </a:graphicData>
        </a:graphic>
      </p:graphicFrame>
    </p:spTree>
    <p:extLst>
      <p:ext uri="{BB962C8B-B14F-4D97-AF65-F5344CB8AC3E}">
        <p14:creationId xmlns:p14="http://schemas.microsoft.com/office/powerpoint/2010/main" val="263213516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727" y="148180"/>
            <a:ext cx="7304112" cy="856663"/>
          </a:xfrm>
        </p:spPr>
        <p:txBody>
          <a:bodyPr>
            <a:normAutofit/>
          </a:bodyPr>
          <a:lstStyle/>
          <a:p>
            <a:pPr algn="l"/>
            <a:r>
              <a:rPr lang="en-AU" sz="3500" dirty="0" smtClean="0"/>
              <a:t>Exploration Pipeline to Drive Growth</a:t>
            </a:r>
            <a:endParaRPr lang="en-AU" sz="3500"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0962" y="1275514"/>
            <a:ext cx="4614145" cy="2672376"/>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7963" y="1275514"/>
            <a:ext cx="3705905" cy="501028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9378" y="4032000"/>
            <a:ext cx="3717311" cy="276350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a:spLocks/>
          </p:cNvSpPr>
          <p:nvPr/>
        </p:nvSpPr>
        <p:spPr>
          <a:xfrm>
            <a:off x="3829519" y="4028494"/>
            <a:ext cx="667170" cy="215444"/>
          </a:xfrm>
          <a:prstGeom prst="rect">
            <a:avLst/>
          </a:prstGeom>
          <a:solidFill>
            <a:schemeClr val="bg1"/>
          </a:solidFill>
          <a:ln>
            <a:solidFill>
              <a:schemeClr val="tx1"/>
            </a:solidFill>
          </a:ln>
        </p:spPr>
        <p:txBody>
          <a:bodyPr wrap="none">
            <a:spAutoFit/>
          </a:bodyPr>
          <a:lstStyle/>
          <a:p>
            <a:r>
              <a:rPr lang="en-AU" sz="800" dirty="0" smtClean="0"/>
              <a:t>Slaty Range</a:t>
            </a:r>
            <a:endParaRPr lang="en-AU" sz="800" dirty="0"/>
          </a:p>
        </p:txBody>
      </p:sp>
      <p:sp>
        <p:nvSpPr>
          <p:cNvPr id="18" name="Rectangle 17"/>
          <p:cNvSpPr>
            <a:spLocks/>
          </p:cNvSpPr>
          <p:nvPr/>
        </p:nvSpPr>
        <p:spPr>
          <a:xfrm>
            <a:off x="330962" y="1275514"/>
            <a:ext cx="928459" cy="215444"/>
          </a:xfrm>
          <a:prstGeom prst="rect">
            <a:avLst/>
          </a:prstGeom>
          <a:solidFill>
            <a:schemeClr val="bg1"/>
          </a:solidFill>
          <a:ln>
            <a:solidFill>
              <a:schemeClr val="tx1"/>
            </a:solidFill>
          </a:ln>
        </p:spPr>
        <p:txBody>
          <a:bodyPr wrap="none">
            <a:spAutoFit/>
          </a:bodyPr>
          <a:lstStyle/>
          <a:p>
            <a:r>
              <a:rPr lang="en-AU" sz="800" dirty="0" smtClean="0"/>
              <a:t>Watershed Deeps</a:t>
            </a:r>
            <a:endParaRPr lang="en-AU" sz="800" dirty="0"/>
          </a:p>
        </p:txBody>
      </p:sp>
    </p:spTree>
    <p:extLst>
      <p:ext uri="{BB962C8B-B14F-4D97-AF65-F5344CB8AC3E}">
        <p14:creationId xmlns:p14="http://schemas.microsoft.com/office/powerpoint/2010/main" val="26184685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727" y="148180"/>
            <a:ext cx="8229600" cy="856663"/>
          </a:xfrm>
        </p:spPr>
        <p:txBody>
          <a:bodyPr>
            <a:normAutofit/>
          </a:bodyPr>
          <a:lstStyle/>
          <a:p>
            <a:pPr algn="l"/>
            <a:r>
              <a:rPr lang="en-AU" sz="3500" dirty="0" smtClean="0"/>
              <a:t>Investment Highlights</a:t>
            </a:r>
            <a:endParaRPr lang="en-AU" sz="3500" dirty="0"/>
          </a:p>
        </p:txBody>
      </p:sp>
      <p:sp>
        <p:nvSpPr>
          <p:cNvPr id="5" name="Content Placeholder 2"/>
          <p:cNvSpPr>
            <a:spLocks noGrp="1"/>
          </p:cNvSpPr>
          <p:nvPr>
            <p:ph idx="1"/>
          </p:nvPr>
        </p:nvSpPr>
        <p:spPr>
          <a:xfrm>
            <a:off x="103782" y="1214168"/>
            <a:ext cx="8843448" cy="5251392"/>
          </a:xfrm>
        </p:spPr>
        <p:txBody>
          <a:bodyPr>
            <a:noAutofit/>
          </a:bodyPr>
          <a:lstStyle/>
          <a:p>
            <a:pPr>
              <a:spcBef>
                <a:spcPts val="600"/>
              </a:spcBef>
              <a:buFont typeface="Wingdings" panose="05000000000000000000" pitchFamily="2" charset="2"/>
              <a:buChar char="§"/>
            </a:pPr>
            <a:r>
              <a:rPr lang="en-AU" sz="1800" b="1" dirty="0" smtClean="0"/>
              <a:t>Watershed Tungsten Project</a:t>
            </a:r>
            <a:r>
              <a:rPr lang="en-AU" sz="1800" dirty="0" smtClean="0"/>
              <a:t>: positive Feasibility Study completed *</a:t>
            </a:r>
          </a:p>
          <a:p>
            <a:pPr lvl="1">
              <a:spcBef>
                <a:spcPts val="600"/>
              </a:spcBef>
              <a:buFont typeface="Wingdings" panose="05000000000000000000" pitchFamily="2" charset="2"/>
              <a:buChar char="§"/>
            </a:pPr>
            <a:r>
              <a:rPr lang="en-AU" sz="1800" i="1" dirty="0" smtClean="0">
                <a:solidFill>
                  <a:schemeClr val="tx1">
                    <a:lumMod val="65000"/>
                    <a:lumOff val="35000"/>
                  </a:schemeClr>
                </a:solidFill>
              </a:rPr>
              <a:t>Annual </a:t>
            </a:r>
            <a:r>
              <a:rPr lang="en-AU" sz="1800" b="1" i="1" dirty="0" smtClean="0">
                <a:solidFill>
                  <a:schemeClr val="tx1">
                    <a:lumMod val="65000"/>
                    <a:lumOff val="35000"/>
                  </a:schemeClr>
                </a:solidFill>
              </a:rPr>
              <a:t>EBITDA of A$50M </a:t>
            </a:r>
            <a:r>
              <a:rPr lang="en-AU" sz="1800" i="1" dirty="0" smtClean="0">
                <a:solidFill>
                  <a:schemeClr val="tx1">
                    <a:lumMod val="65000"/>
                    <a:lumOff val="35000"/>
                  </a:schemeClr>
                </a:solidFill>
              </a:rPr>
              <a:t>from 2.5Mtpa project</a:t>
            </a:r>
          </a:p>
          <a:p>
            <a:pPr lvl="1">
              <a:spcBef>
                <a:spcPts val="600"/>
              </a:spcBef>
              <a:buFont typeface="Wingdings" panose="05000000000000000000" pitchFamily="2" charset="2"/>
              <a:buChar char="§"/>
            </a:pPr>
            <a:r>
              <a:rPr lang="en-AU" sz="1800" i="1" dirty="0" smtClean="0">
                <a:solidFill>
                  <a:schemeClr val="tx1">
                    <a:lumMod val="65000"/>
                    <a:lumOff val="35000"/>
                  </a:schemeClr>
                </a:solidFill>
              </a:rPr>
              <a:t>Pre-production capital of </a:t>
            </a:r>
            <a:r>
              <a:rPr lang="en-AU" sz="1800" b="1" i="1" dirty="0" smtClean="0">
                <a:solidFill>
                  <a:schemeClr val="tx1">
                    <a:lumMod val="65000"/>
                    <a:lumOff val="35000"/>
                  </a:schemeClr>
                </a:solidFill>
              </a:rPr>
              <a:t>US$138M</a:t>
            </a:r>
            <a:r>
              <a:rPr lang="en-AU" sz="1800" i="1" dirty="0" smtClean="0">
                <a:solidFill>
                  <a:schemeClr val="tx1">
                    <a:lumMod val="65000"/>
                    <a:lumOff val="35000"/>
                  </a:schemeClr>
                </a:solidFill>
              </a:rPr>
              <a:t> including contingencies</a:t>
            </a:r>
          </a:p>
          <a:p>
            <a:pPr lvl="1">
              <a:spcBef>
                <a:spcPts val="600"/>
              </a:spcBef>
              <a:buFont typeface="Wingdings" panose="05000000000000000000" pitchFamily="2" charset="2"/>
              <a:buChar char="§"/>
            </a:pPr>
            <a:r>
              <a:rPr lang="en-AU" sz="1800" b="1" i="1" dirty="0" smtClean="0">
                <a:solidFill>
                  <a:schemeClr val="tx1">
                    <a:lumMod val="65000"/>
                    <a:lumOff val="35000"/>
                  </a:schemeClr>
                </a:solidFill>
              </a:rPr>
              <a:t>World-class</a:t>
            </a:r>
            <a:r>
              <a:rPr lang="en-AU" sz="1800" i="1" dirty="0" smtClean="0">
                <a:solidFill>
                  <a:schemeClr val="tx1">
                    <a:lumMod val="65000"/>
                    <a:lumOff val="35000"/>
                  </a:schemeClr>
                </a:solidFill>
              </a:rPr>
              <a:t> JORC resource: DFS considered 10-year open pit operation with only ~40% of resources extracted plus significant near-mine exploration potential </a:t>
            </a:r>
          </a:p>
          <a:p>
            <a:pPr lvl="1">
              <a:spcBef>
                <a:spcPts val="600"/>
              </a:spcBef>
              <a:buFont typeface="Wingdings" panose="05000000000000000000" pitchFamily="2" charset="2"/>
              <a:buChar char="§"/>
            </a:pPr>
            <a:r>
              <a:rPr lang="en-AU" sz="1800" i="1" dirty="0" smtClean="0">
                <a:solidFill>
                  <a:schemeClr val="tx1">
                    <a:lumMod val="65000"/>
                    <a:lumOff val="35000"/>
                  </a:schemeClr>
                </a:solidFill>
              </a:rPr>
              <a:t>Clear </a:t>
            </a:r>
            <a:r>
              <a:rPr lang="en-AU" sz="1800" b="1" i="1" dirty="0" smtClean="0">
                <a:solidFill>
                  <a:schemeClr val="tx1">
                    <a:lumMod val="65000"/>
                    <a:lumOff val="35000"/>
                  </a:schemeClr>
                </a:solidFill>
              </a:rPr>
              <a:t>pathway to development in 2015</a:t>
            </a:r>
            <a:r>
              <a:rPr lang="en-AU" sz="1800" i="1" dirty="0" smtClean="0">
                <a:solidFill>
                  <a:schemeClr val="tx1">
                    <a:lumMod val="65000"/>
                    <a:lumOff val="35000"/>
                  </a:schemeClr>
                </a:solidFill>
              </a:rPr>
              <a:t>, subject to completion of project finance</a:t>
            </a:r>
          </a:p>
          <a:p>
            <a:pPr>
              <a:spcBef>
                <a:spcPts val="600"/>
              </a:spcBef>
              <a:buFont typeface="Wingdings" panose="05000000000000000000" pitchFamily="2" charset="2"/>
              <a:buChar char="§"/>
            </a:pPr>
            <a:r>
              <a:rPr lang="en-AU" sz="1800" b="1" dirty="0"/>
              <a:t>Simple open cut mining operation </a:t>
            </a:r>
            <a:r>
              <a:rPr lang="en-AU" sz="1800" dirty="0" smtClean="0"/>
              <a:t>115km </a:t>
            </a:r>
            <a:r>
              <a:rPr lang="en-AU" sz="1800" dirty="0"/>
              <a:t>NW of Cairns, North </a:t>
            </a:r>
            <a:r>
              <a:rPr lang="en-AU" sz="1800" dirty="0" smtClean="0"/>
              <a:t>Queensland</a:t>
            </a:r>
            <a:endParaRPr lang="en-AU" sz="1800" b="1" dirty="0"/>
          </a:p>
          <a:p>
            <a:pPr>
              <a:spcBef>
                <a:spcPts val="600"/>
              </a:spcBef>
              <a:buFont typeface="Wingdings" panose="05000000000000000000" pitchFamily="2" charset="2"/>
              <a:buChar char="§"/>
            </a:pPr>
            <a:r>
              <a:rPr lang="en-AU" sz="1800" b="1" dirty="0" smtClean="0"/>
              <a:t>Project fully permitted: </a:t>
            </a:r>
            <a:r>
              <a:rPr lang="en-AU" sz="1800" dirty="0" smtClean="0"/>
              <a:t>all </a:t>
            </a:r>
            <a:r>
              <a:rPr lang="en-AU" sz="1800" dirty="0"/>
              <a:t>Mining Leases, Environmental Authority and Indigenous Land Use Agreement in </a:t>
            </a:r>
            <a:r>
              <a:rPr lang="en-AU" sz="1800" dirty="0" smtClean="0"/>
              <a:t>place</a:t>
            </a:r>
          </a:p>
          <a:p>
            <a:pPr>
              <a:spcBef>
                <a:spcPts val="600"/>
              </a:spcBef>
              <a:buFont typeface="Wingdings" panose="05000000000000000000" pitchFamily="2" charset="2"/>
              <a:buChar char="§"/>
            </a:pPr>
            <a:r>
              <a:rPr lang="en-AU" sz="1800" dirty="0" smtClean="0"/>
              <a:t>Tungsten is a </a:t>
            </a:r>
            <a:r>
              <a:rPr lang="en-AU" sz="1800" b="1" dirty="0" smtClean="0"/>
              <a:t>strategic metal which is on strong demand</a:t>
            </a:r>
            <a:r>
              <a:rPr lang="en-AU" sz="1800" dirty="0" smtClean="0"/>
              <a:t>: no viable substitute</a:t>
            </a:r>
          </a:p>
          <a:p>
            <a:pPr>
              <a:spcBef>
                <a:spcPts val="600"/>
              </a:spcBef>
              <a:buFont typeface="Wingdings" panose="05000000000000000000" pitchFamily="2" charset="2"/>
              <a:buChar char="§"/>
            </a:pPr>
            <a:r>
              <a:rPr lang="en-AU" sz="1800" dirty="0" smtClean="0"/>
              <a:t>Watershed </a:t>
            </a:r>
            <a:r>
              <a:rPr lang="en-AU" sz="1800" dirty="0" err="1" smtClean="0"/>
              <a:t>scheelite</a:t>
            </a:r>
            <a:r>
              <a:rPr lang="en-AU" sz="1800" dirty="0" smtClean="0"/>
              <a:t> ore can be processed </a:t>
            </a:r>
            <a:r>
              <a:rPr lang="en-AU" sz="1800" dirty="0"/>
              <a:t>into </a:t>
            </a:r>
            <a:r>
              <a:rPr lang="en-AU" sz="1800" b="1" dirty="0"/>
              <a:t>readily saleable concentrate</a:t>
            </a:r>
            <a:r>
              <a:rPr lang="en-AU" sz="1800" dirty="0"/>
              <a:t> </a:t>
            </a:r>
            <a:r>
              <a:rPr lang="en-AU" sz="1800" dirty="0" smtClean="0"/>
              <a:t>using a simple </a:t>
            </a:r>
            <a:r>
              <a:rPr lang="en-AU" sz="1800" dirty="0"/>
              <a:t>metallurgical process involving ore sorting, spirals and </a:t>
            </a:r>
            <a:r>
              <a:rPr lang="en-AU" sz="1800" dirty="0" smtClean="0"/>
              <a:t>flotation</a:t>
            </a:r>
            <a:endParaRPr lang="en-AU" sz="1800" dirty="0"/>
          </a:p>
          <a:p>
            <a:pPr>
              <a:spcBef>
                <a:spcPts val="600"/>
              </a:spcBef>
              <a:buFont typeface="Wingdings" panose="05000000000000000000" pitchFamily="2" charset="2"/>
              <a:buChar char="§"/>
            </a:pPr>
            <a:r>
              <a:rPr lang="en-AU" sz="1800" b="1" dirty="0" smtClean="0"/>
              <a:t>Potential funding solution </a:t>
            </a:r>
            <a:r>
              <a:rPr lang="en-AU" sz="1800" dirty="0" smtClean="0"/>
              <a:t>via partnership with JOGMEC (30% interest): expected to transfer its interest to Japanese company that will have an </a:t>
            </a:r>
            <a:r>
              <a:rPr lang="en-AU" sz="1800" dirty="0"/>
              <a:t>off-take interest and responsibility for arranging its share of project </a:t>
            </a:r>
            <a:r>
              <a:rPr lang="en-AU" sz="1800" dirty="0" smtClean="0"/>
              <a:t>finance, plus potentially assist in financing </a:t>
            </a:r>
            <a:r>
              <a:rPr lang="en-AU" sz="1800" dirty="0" err="1" smtClean="0"/>
              <a:t>Vital’s</a:t>
            </a:r>
            <a:r>
              <a:rPr lang="en-AU" sz="1800" dirty="0" smtClean="0"/>
              <a:t> share of funding</a:t>
            </a:r>
          </a:p>
          <a:p>
            <a:pPr>
              <a:lnSpc>
                <a:spcPct val="120000"/>
              </a:lnSpc>
              <a:spcBef>
                <a:spcPts val="0"/>
              </a:spcBef>
              <a:buFont typeface="Wingdings" panose="05000000000000000000" pitchFamily="2" charset="2"/>
              <a:buChar char="§"/>
            </a:pPr>
            <a:endParaRPr lang="en-AU" sz="1900" dirty="0"/>
          </a:p>
        </p:txBody>
      </p:sp>
      <p:sp>
        <p:nvSpPr>
          <p:cNvPr id="3" name="TextBox 2"/>
          <p:cNvSpPr txBox="1"/>
          <p:nvPr/>
        </p:nvSpPr>
        <p:spPr>
          <a:xfrm>
            <a:off x="266217" y="6472447"/>
            <a:ext cx="3631122" cy="661720"/>
          </a:xfrm>
          <a:prstGeom prst="rect">
            <a:avLst/>
          </a:prstGeom>
          <a:noFill/>
        </p:spPr>
        <p:txBody>
          <a:bodyPr wrap="none" rtlCol="0">
            <a:spAutoFit/>
          </a:bodyPr>
          <a:lstStyle/>
          <a:p>
            <a:pPr marL="171450" indent="-171450">
              <a:buFont typeface="Arial" pitchFamily="34" charset="0"/>
              <a:buChar char="•"/>
            </a:pPr>
            <a:r>
              <a:rPr lang="en-AU" sz="1000" dirty="0" smtClean="0"/>
              <a:t>ASX </a:t>
            </a:r>
            <a:r>
              <a:rPr lang="en-AU" sz="1000" dirty="0"/>
              <a:t>release 17 September </a:t>
            </a:r>
            <a:r>
              <a:rPr lang="en-AU" sz="1000" dirty="0" smtClean="0"/>
              <a:t>2014, ASX release 22 January 2015</a:t>
            </a:r>
          </a:p>
          <a:p>
            <a:pPr marL="171450" indent="-171450">
              <a:buFont typeface="Arial" pitchFamily="34" charset="0"/>
              <a:buChar char="•"/>
            </a:pPr>
            <a:r>
              <a:rPr lang="en-AU" sz="1000" dirty="0" smtClean="0"/>
              <a:t>See Forward </a:t>
            </a:r>
            <a:r>
              <a:rPr lang="en-AU" sz="1000" dirty="0"/>
              <a:t>Looking and Cautionary Statements</a:t>
            </a:r>
          </a:p>
          <a:p>
            <a:endParaRPr lang="en-AU" dirty="0"/>
          </a:p>
        </p:txBody>
      </p:sp>
    </p:spTree>
    <p:extLst>
      <p:ext uri="{BB962C8B-B14F-4D97-AF65-F5344CB8AC3E}">
        <p14:creationId xmlns:p14="http://schemas.microsoft.com/office/powerpoint/2010/main" val="28561521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826" y="144521"/>
            <a:ext cx="8229600" cy="856663"/>
          </a:xfrm>
        </p:spPr>
        <p:txBody>
          <a:bodyPr>
            <a:normAutofit/>
          </a:bodyPr>
          <a:lstStyle/>
          <a:p>
            <a:pPr algn="l"/>
            <a:r>
              <a:rPr lang="en-AU" sz="3500" dirty="0" smtClean="0"/>
              <a:t>Company Overview and Structure</a:t>
            </a:r>
            <a:endParaRPr lang="en-AU" sz="3500" dirty="0"/>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182" t="4991" r="24779" b="76227"/>
          <a:stretch/>
        </p:blipFill>
        <p:spPr bwMode="auto">
          <a:xfrm>
            <a:off x="116523" y="3909596"/>
            <a:ext cx="5636205" cy="264154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Group 170"/>
          <p:cNvGraphicFramePr>
            <a:graphicFrameLocks noGrp="1"/>
          </p:cNvGraphicFramePr>
          <p:nvPr>
            <p:extLst>
              <p:ext uri="{D42A27DB-BD31-4B8C-83A1-F6EECF244321}">
                <p14:modId xmlns:p14="http://schemas.microsoft.com/office/powerpoint/2010/main" val="1984775619"/>
              </p:ext>
            </p:extLst>
          </p:nvPr>
        </p:nvGraphicFramePr>
        <p:xfrm>
          <a:off x="263263" y="1386841"/>
          <a:ext cx="4992617" cy="2445483"/>
        </p:xfrm>
        <a:graphic>
          <a:graphicData uri="http://schemas.openxmlformats.org/drawingml/2006/table">
            <a:tbl>
              <a:tblPr/>
              <a:tblGrid>
                <a:gridCol w="3329357"/>
                <a:gridCol w="1663260"/>
              </a:tblGrid>
              <a:tr h="378562">
                <a:tc gridSpan="2">
                  <a:txBody>
                    <a:bodyPr/>
                    <a:lstStyle/>
                    <a:p>
                      <a:pPr marL="179388" marR="0" lvl="0" indent="-1588" algn="l" defTabSz="914400" rtl="0" eaLnBrk="1" fontAlgn="base" latinLnBrk="0" hangingPunct="1">
                        <a:lnSpc>
                          <a:spcPct val="115000"/>
                        </a:lnSpc>
                        <a:spcBef>
                          <a:spcPct val="0"/>
                        </a:spcBef>
                        <a:spcAft>
                          <a:spcPct val="0"/>
                        </a:spcAft>
                        <a:buClrTx/>
                        <a:buSzTx/>
                        <a:buFontTx/>
                        <a:buNone/>
                        <a:tabLst/>
                      </a:pPr>
                      <a:r>
                        <a:rPr kumimoji="0" lang="en-AU" sz="2200" b="1" i="0" u="none" strike="noStrike" cap="none" normalizeH="0" baseline="0" dirty="0" smtClean="0">
                          <a:ln>
                            <a:noFill/>
                          </a:ln>
                          <a:solidFill>
                            <a:schemeClr val="bg1"/>
                          </a:solidFill>
                          <a:effectLst/>
                          <a:latin typeface="+mn-lt"/>
                        </a:rPr>
                        <a:t>Capital Structure</a:t>
                      </a:r>
                    </a:p>
                  </a:txBody>
                  <a:tcPr marL="73152" marR="73152" marT="0" marB="0" anchor="ctr" horzOverflow="overflow">
                    <a:lnL>
                      <a:noFill/>
                    </a:lnL>
                    <a:lnR>
                      <a:noFill/>
                    </a:lnR>
                    <a:lnT>
                      <a:noFill/>
                    </a:lnT>
                    <a:lnB>
                      <a:noFill/>
                    </a:lnB>
                    <a:lnTlToBr>
                      <a:noFill/>
                    </a:lnTlToBr>
                    <a:lnBlToTr>
                      <a:noFill/>
                    </a:lnBlToTr>
                    <a:solidFill>
                      <a:srgbClr val="FFC000"/>
                    </a:solidFill>
                  </a:tcPr>
                </a:tc>
                <a:tc hMerge="1">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en-AU" sz="1400" b="1" i="0" u="none" strike="noStrike" cap="none" normalizeH="0" baseline="0" dirty="0" smtClean="0">
                        <a:ln>
                          <a:noFill/>
                        </a:ln>
                        <a:solidFill>
                          <a:schemeClr val="tx1"/>
                        </a:solidFill>
                        <a:effectLst/>
                        <a:latin typeface="+mn-lt"/>
                      </a:endParaRPr>
                    </a:p>
                  </a:txBody>
                  <a:tcPr marL="73152" marR="73152" marT="0" marB="0" anchor="ctr" anchorCtr="1" horzOverflow="overflow">
                    <a:lnL>
                      <a:noFill/>
                    </a:lnL>
                    <a:lnR>
                      <a:noFill/>
                    </a:lnR>
                    <a:lnT>
                      <a:noFill/>
                    </a:lnT>
                    <a:lnB>
                      <a:noFill/>
                    </a:lnB>
                    <a:lnTlToBr>
                      <a:noFill/>
                    </a:lnTlToBr>
                    <a:lnBlToTr>
                      <a:noFill/>
                    </a:lnBlToTr>
                    <a:solidFill>
                      <a:srgbClr val="B3CCEB">
                        <a:alpha val="50195"/>
                      </a:srgbClr>
                    </a:solidFill>
                  </a:tcPr>
                </a:tc>
              </a:tr>
              <a:tr h="343775">
                <a:tc>
                  <a:txBody>
                    <a:bodyPr/>
                    <a:lstStyle/>
                    <a:p>
                      <a:pPr marL="179388" marR="0" lvl="0" indent="-1588" algn="l" defTabSz="914400" rtl="0" eaLnBrk="1" fontAlgn="base" latinLnBrk="0" hangingPunct="1">
                        <a:lnSpc>
                          <a:spcPct val="115000"/>
                        </a:lnSpc>
                        <a:spcBef>
                          <a:spcPct val="0"/>
                        </a:spcBef>
                        <a:spcAft>
                          <a:spcPct val="0"/>
                        </a:spcAft>
                        <a:buClrTx/>
                        <a:buSzTx/>
                        <a:buFontTx/>
                        <a:buNone/>
                        <a:tabLst/>
                      </a:pPr>
                      <a:r>
                        <a:rPr kumimoji="0" lang="en-AU" sz="1700" b="1" i="0" u="none" strike="noStrike" cap="none" normalizeH="0" baseline="0" dirty="0" smtClean="0">
                          <a:ln>
                            <a:noFill/>
                          </a:ln>
                          <a:solidFill>
                            <a:schemeClr val="bg1"/>
                          </a:solidFill>
                          <a:effectLst/>
                          <a:latin typeface="+mn-lt"/>
                        </a:rPr>
                        <a:t>ASX Code:</a:t>
                      </a:r>
                    </a:p>
                  </a:txBody>
                  <a:tcPr marL="73152" marR="73152" marT="0" marB="0" anchor="ctr" horzOverflow="overflow">
                    <a:lnL>
                      <a:noFill/>
                    </a:lnL>
                    <a:lnR>
                      <a:noFill/>
                    </a:lnR>
                    <a:lnT>
                      <a:noFill/>
                    </a:lnT>
                    <a:lnB>
                      <a:noFill/>
                    </a:lnB>
                    <a:lnTlToBr>
                      <a:noFill/>
                    </a:lnTlToBr>
                    <a:lnBlToTr>
                      <a:noFill/>
                    </a:lnBlToTr>
                    <a:solidFill>
                      <a:srgbClr val="101C57"/>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AU" sz="1700" b="1" i="0" u="none" strike="noStrike" cap="none" normalizeH="0" baseline="0" dirty="0" smtClean="0">
                          <a:ln>
                            <a:noFill/>
                          </a:ln>
                          <a:solidFill>
                            <a:schemeClr val="tx1"/>
                          </a:solidFill>
                          <a:effectLst/>
                          <a:latin typeface="+mn-lt"/>
                        </a:rPr>
                        <a:t>VML</a:t>
                      </a:r>
                    </a:p>
                  </a:txBody>
                  <a:tcPr marL="73152" marR="73152" marT="0" marB="0" anchor="ctr" anchorCtr="1" horzOverflow="overflow">
                    <a:lnL>
                      <a:noFill/>
                    </a:lnL>
                    <a:lnR>
                      <a:noFill/>
                    </a:lnR>
                    <a:lnT>
                      <a:noFill/>
                    </a:lnT>
                    <a:lnB>
                      <a:noFill/>
                    </a:lnB>
                    <a:lnTlToBr>
                      <a:noFill/>
                    </a:lnTlToBr>
                    <a:lnBlToTr>
                      <a:noFill/>
                    </a:lnBlToTr>
                    <a:solidFill>
                      <a:srgbClr val="B3CCEB">
                        <a:alpha val="50195"/>
                      </a:srgbClr>
                    </a:solidFill>
                  </a:tcPr>
                </a:tc>
              </a:tr>
              <a:tr h="343775">
                <a:tc>
                  <a:txBody>
                    <a:bodyPr/>
                    <a:lstStyle/>
                    <a:p>
                      <a:pPr marL="179388" marR="0" lvl="0" indent="0" algn="l" defTabSz="914400" rtl="0" eaLnBrk="1" fontAlgn="base" latinLnBrk="0" hangingPunct="1">
                        <a:lnSpc>
                          <a:spcPct val="115000"/>
                        </a:lnSpc>
                        <a:spcBef>
                          <a:spcPct val="0"/>
                        </a:spcBef>
                        <a:spcAft>
                          <a:spcPct val="0"/>
                        </a:spcAft>
                        <a:buClrTx/>
                        <a:buSzTx/>
                        <a:buFontTx/>
                        <a:buNone/>
                        <a:tabLst/>
                      </a:pPr>
                      <a:r>
                        <a:rPr kumimoji="0" lang="en-US" sz="1700" b="1" i="0" u="none" strike="noStrike" cap="none" normalizeH="0" baseline="0" dirty="0" smtClean="0">
                          <a:ln>
                            <a:noFill/>
                          </a:ln>
                          <a:solidFill>
                            <a:schemeClr val="bg1"/>
                          </a:solidFill>
                          <a:effectLst/>
                          <a:latin typeface="+mn-lt"/>
                        </a:rPr>
                        <a:t>Share price:</a:t>
                      </a:r>
                      <a:endParaRPr kumimoji="0" lang="en-AU" sz="1700" b="1" i="0" u="none" strike="noStrike" cap="none" normalizeH="0" baseline="0" dirty="0" smtClean="0">
                        <a:ln>
                          <a:noFill/>
                        </a:ln>
                        <a:solidFill>
                          <a:schemeClr val="bg1"/>
                        </a:solidFill>
                        <a:effectLst/>
                        <a:latin typeface="+mn-lt"/>
                      </a:endParaRPr>
                    </a:p>
                  </a:txBody>
                  <a:tcPr marL="73152" marR="73152" marT="0" marB="0" anchor="ctr" horzOverflow="overflow">
                    <a:lnL>
                      <a:noFill/>
                    </a:lnL>
                    <a:lnR>
                      <a:noFill/>
                    </a:lnR>
                    <a:lnT>
                      <a:noFill/>
                    </a:lnT>
                    <a:lnB>
                      <a:noFill/>
                    </a:lnB>
                    <a:lnTlToBr>
                      <a:noFill/>
                    </a:lnTlToBr>
                    <a:lnBlToTr>
                      <a:noFill/>
                    </a:lnBlToTr>
                    <a:solidFill>
                      <a:srgbClr val="101C57">
                        <a:alpha val="50000"/>
                      </a:srgbClr>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700" b="1" i="0" u="none" strike="noStrike" cap="none" normalizeH="0" baseline="0" dirty="0" smtClean="0">
                          <a:ln>
                            <a:noFill/>
                          </a:ln>
                          <a:solidFill>
                            <a:schemeClr val="tx1"/>
                          </a:solidFill>
                          <a:effectLst/>
                          <a:latin typeface="+mn-lt"/>
                        </a:rPr>
                        <a:t>A$0.034</a:t>
                      </a:r>
                      <a:endParaRPr kumimoji="0" lang="en-AU" sz="1700" b="1" i="0" u="none" strike="noStrike" cap="none" normalizeH="0" baseline="0" dirty="0" smtClean="0">
                        <a:ln>
                          <a:noFill/>
                        </a:ln>
                        <a:solidFill>
                          <a:schemeClr val="tx1"/>
                        </a:solidFill>
                        <a:effectLst/>
                        <a:latin typeface="+mn-lt"/>
                      </a:endParaRPr>
                    </a:p>
                  </a:txBody>
                  <a:tcPr marL="73152" marR="73152" marT="0" marB="0" anchor="ctr" anchorCtr="1" horzOverflow="overflow">
                    <a:lnL>
                      <a:noFill/>
                    </a:lnL>
                    <a:lnR>
                      <a:noFill/>
                    </a:lnR>
                    <a:lnT>
                      <a:noFill/>
                    </a:lnT>
                    <a:lnB>
                      <a:noFill/>
                    </a:lnB>
                    <a:lnTlToBr>
                      <a:noFill/>
                    </a:lnTlToBr>
                    <a:lnBlToTr>
                      <a:noFill/>
                    </a:lnBlToTr>
                    <a:solidFill>
                      <a:srgbClr val="E4EDF8">
                        <a:alpha val="50000"/>
                      </a:srgbClr>
                    </a:solidFill>
                  </a:tcPr>
                </a:tc>
              </a:tr>
              <a:tr h="343775">
                <a:tc>
                  <a:txBody>
                    <a:bodyPr/>
                    <a:lstStyle/>
                    <a:p>
                      <a:pPr marL="0" indent="177800" algn="l"/>
                      <a:r>
                        <a:rPr lang="en-AU" sz="1700" b="1" dirty="0" smtClean="0">
                          <a:solidFill>
                            <a:schemeClr val="bg1"/>
                          </a:solidFill>
                          <a:latin typeface="+mn-lt"/>
                        </a:rPr>
                        <a:t>Shares on Issue:</a:t>
                      </a:r>
                      <a:endParaRPr lang="en-AU" sz="1700" b="1" dirty="0">
                        <a:solidFill>
                          <a:schemeClr val="bg1"/>
                        </a:solidFill>
                        <a:latin typeface="+mn-lt"/>
                      </a:endParaRPr>
                    </a:p>
                  </a:txBody>
                  <a:tcPr marL="73152" marR="73152" marT="0" marB="0" anchor="ctr" horzOverflow="overflow">
                    <a:lnL>
                      <a:noFill/>
                    </a:lnL>
                    <a:lnR>
                      <a:noFill/>
                    </a:lnR>
                    <a:lnT>
                      <a:noFill/>
                    </a:lnT>
                    <a:lnB>
                      <a:noFill/>
                    </a:lnB>
                    <a:lnTlToBr>
                      <a:noFill/>
                    </a:lnTlToBr>
                    <a:lnBlToTr>
                      <a:noFill/>
                    </a:lnBlToTr>
                    <a:solidFill>
                      <a:srgbClr val="101C57"/>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700" b="1" i="0" u="none" strike="noStrike" cap="none" normalizeH="0" baseline="0" dirty="0" smtClean="0">
                          <a:ln>
                            <a:noFill/>
                          </a:ln>
                          <a:solidFill>
                            <a:schemeClr val="tx1"/>
                          </a:solidFill>
                          <a:effectLst/>
                          <a:latin typeface="+mn-lt"/>
                          <a:cs typeface="Times New Roman" pitchFamily="18" charset="0"/>
                        </a:rPr>
                        <a:t>304M</a:t>
                      </a:r>
                    </a:p>
                  </a:txBody>
                  <a:tcPr marL="73152" marR="73152" marT="0" marB="0" anchor="ctr" anchorCtr="1" horzOverflow="overflow">
                    <a:lnL>
                      <a:noFill/>
                    </a:lnL>
                    <a:lnR>
                      <a:noFill/>
                    </a:lnR>
                    <a:lnT>
                      <a:noFill/>
                    </a:lnT>
                    <a:lnB>
                      <a:noFill/>
                    </a:lnB>
                    <a:lnTlToBr>
                      <a:noFill/>
                    </a:lnTlToBr>
                    <a:lnBlToTr>
                      <a:noFill/>
                    </a:lnBlToTr>
                    <a:solidFill>
                      <a:srgbClr val="B3CCEB">
                        <a:alpha val="50195"/>
                      </a:srgbClr>
                    </a:solidFill>
                  </a:tcPr>
                </a:tc>
              </a:tr>
              <a:tr h="341036">
                <a:tc>
                  <a:txBody>
                    <a:bodyPr/>
                    <a:lstStyle/>
                    <a:p>
                      <a:pPr marL="0" indent="177800" algn="l"/>
                      <a:r>
                        <a:rPr lang="en-AU" sz="1700" b="1" dirty="0" smtClean="0">
                          <a:solidFill>
                            <a:schemeClr val="bg1"/>
                          </a:solidFill>
                          <a:latin typeface="+mn-lt"/>
                        </a:rPr>
                        <a:t>Options</a:t>
                      </a:r>
                      <a:r>
                        <a:rPr lang="en-AU" sz="1700" b="1" baseline="0" dirty="0" smtClean="0">
                          <a:solidFill>
                            <a:schemeClr val="bg1"/>
                          </a:solidFill>
                          <a:latin typeface="+mn-lt"/>
                        </a:rPr>
                        <a:t> on Issue:</a:t>
                      </a:r>
                      <a:endParaRPr lang="en-AU" sz="1700" b="1" dirty="0">
                        <a:solidFill>
                          <a:schemeClr val="bg1"/>
                        </a:solidFill>
                        <a:latin typeface="+mn-lt"/>
                      </a:endParaRPr>
                    </a:p>
                  </a:txBody>
                  <a:tcPr marL="73152" marR="73152" marT="0" marB="0" anchor="ctr" horzOverflow="overflow">
                    <a:lnL>
                      <a:noFill/>
                    </a:lnL>
                    <a:lnR>
                      <a:noFill/>
                    </a:lnR>
                    <a:lnT>
                      <a:noFill/>
                    </a:lnT>
                    <a:lnB>
                      <a:noFill/>
                    </a:lnB>
                    <a:lnTlToBr>
                      <a:noFill/>
                    </a:lnTlToBr>
                    <a:lnBlToTr>
                      <a:noFill/>
                    </a:lnBlToTr>
                    <a:solidFill>
                      <a:srgbClr val="101C57">
                        <a:alpha val="50195"/>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700" b="1" i="0" u="none" strike="noStrike" cap="none" normalizeH="0" baseline="0" dirty="0" smtClean="0">
                          <a:ln>
                            <a:noFill/>
                          </a:ln>
                          <a:solidFill>
                            <a:schemeClr val="tx1"/>
                          </a:solidFill>
                          <a:effectLst/>
                          <a:latin typeface="+mn-lt"/>
                          <a:cs typeface="Times New Roman" pitchFamily="18" charset="0"/>
                        </a:rPr>
                        <a:t>80M</a:t>
                      </a:r>
                      <a:endParaRPr kumimoji="0" lang="en-AU" sz="1700" b="0" i="0" u="none" strike="noStrike" cap="none" normalizeH="0" baseline="0" dirty="0" smtClean="0">
                        <a:ln>
                          <a:noFill/>
                        </a:ln>
                        <a:solidFill>
                          <a:schemeClr val="tx1"/>
                        </a:solidFill>
                        <a:effectLst/>
                        <a:latin typeface="+mn-lt"/>
                      </a:endParaRPr>
                    </a:p>
                  </a:txBody>
                  <a:tcPr marL="73152" marR="73152" marT="0" marB="0" anchor="ctr" anchorCtr="1" horzOverflow="overflow">
                    <a:lnL>
                      <a:noFill/>
                    </a:lnL>
                    <a:lnR>
                      <a:noFill/>
                    </a:lnR>
                    <a:lnT>
                      <a:noFill/>
                    </a:lnT>
                    <a:lnB>
                      <a:noFill/>
                    </a:lnB>
                    <a:lnTlToBr>
                      <a:noFill/>
                    </a:lnTlToBr>
                    <a:lnBlToTr>
                      <a:noFill/>
                    </a:lnBlToTr>
                    <a:solidFill>
                      <a:srgbClr val="E4EDF8">
                        <a:alpha val="50195"/>
                      </a:srgbClr>
                    </a:solidFill>
                  </a:tcPr>
                </a:tc>
              </a:tr>
              <a:tr h="343775">
                <a:tc>
                  <a:txBody>
                    <a:bodyPr/>
                    <a:lstStyle/>
                    <a:p>
                      <a:pPr marL="179388" marR="0" lvl="0" indent="-1588" algn="l" defTabSz="914400" rtl="0" eaLnBrk="1" fontAlgn="base" latinLnBrk="0" hangingPunct="1">
                        <a:lnSpc>
                          <a:spcPct val="115000"/>
                        </a:lnSpc>
                        <a:spcBef>
                          <a:spcPct val="0"/>
                        </a:spcBef>
                        <a:spcAft>
                          <a:spcPct val="0"/>
                        </a:spcAft>
                        <a:buClrTx/>
                        <a:buSzTx/>
                        <a:buFontTx/>
                        <a:buNone/>
                        <a:tabLst/>
                      </a:pPr>
                      <a:r>
                        <a:rPr kumimoji="0" lang="en-US" sz="1700" b="1" i="0" u="none" strike="noStrike" cap="none" normalizeH="0" baseline="0" dirty="0" smtClean="0">
                          <a:ln>
                            <a:noFill/>
                          </a:ln>
                          <a:solidFill>
                            <a:schemeClr val="bg1"/>
                          </a:solidFill>
                          <a:effectLst/>
                          <a:latin typeface="+mn-lt"/>
                        </a:rPr>
                        <a:t>Market Cap (undiluted):</a:t>
                      </a:r>
                      <a:endParaRPr kumimoji="0" lang="en-AU" sz="1700" b="1" i="0" u="none" strike="noStrike" cap="none" normalizeH="0" baseline="0" dirty="0" smtClean="0">
                        <a:ln>
                          <a:noFill/>
                        </a:ln>
                        <a:solidFill>
                          <a:schemeClr val="bg1"/>
                        </a:solidFill>
                        <a:effectLst/>
                        <a:latin typeface="+mn-lt"/>
                      </a:endParaRPr>
                    </a:p>
                  </a:txBody>
                  <a:tcPr marL="73152" marR="73152" marT="0" marB="0" anchor="ctr" horzOverflow="overflow">
                    <a:lnL>
                      <a:noFill/>
                    </a:lnL>
                    <a:lnR>
                      <a:noFill/>
                    </a:lnR>
                    <a:lnT>
                      <a:noFill/>
                    </a:lnT>
                    <a:lnB>
                      <a:noFill/>
                    </a:lnB>
                    <a:lnTlToBr>
                      <a:noFill/>
                    </a:lnTlToBr>
                    <a:lnBlToTr>
                      <a:noFill/>
                    </a:lnBlToTr>
                    <a:solidFill>
                      <a:srgbClr val="101C57"/>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700" b="1" i="0" u="none" strike="noStrike" cap="none" normalizeH="0" baseline="0" dirty="0" smtClean="0">
                          <a:ln>
                            <a:noFill/>
                          </a:ln>
                          <a:solidFill>
                            <a:schemeClr val="tx1"/>
                          </a:solidFill>
                          <a:effectLst/>
                          <a:latin typeface="+mn-lt"/>
                        </a:rPr>
                        <a:t>~A$10.4M</a:t>
                      </a:r>
                      <a:endParaRPr kumimoji="0" lang="en-AU" sz="1700" b="1" i="0" u="none" strike="noStrike" cap="none" normalizeH="0" baseline="0" dirty="0" smtClean="0">
                        <a:ln>
                          <a:noFill/>
                        </a:ln>
                        <a:solidFill>
                          <a:schemeClr val="tx1"/>
                        </a:solidFill>
                        <a:effectLst/>
                        <a:latin typeface="+mn-lt"/>
                      </a:endParaRPr>
                    </a:p>
                  </a:txBody>
                  <a:tcPr marL="73152" marR="73152" marT="0" marB="0" anchor="ctr" anchorCtr="1" horzOverflow="overflow">
                    <a:lnL>
                      <a:noFill/>
                    </a:lnL>
                    <a:lnR>
                      <a:noFill/>
                    </a:lnR>
                    <a:lnT>
                      <a:noFill/>
                    </a:lnT>
                    <a:lnB>
                      <a:noFill/>
                    </a:lnB>
                    <a:lnTlToBr>
                      <a:noFill/>
                    </a:lnTlToBr>
                    <a:lnBlToTr>
                      <a:noFill/>
                    </a:lnBlToTr>
                    <a:solidFill>
                      <a:srgbClr val="B3CCEB">
                        <a:alpha val="50195"/>
                      </a:srgbClr>
                    </a:solidFill>
                  </a:tcPr>
                </a:tc>
              </a:tr>
              <a:tr h="343775">
                <a:tc gridSpan="2">
                  <a:txBody>
                    <a:bodyPr/>
                    <a:lstStyle/>
                    <a:p>
                      <a:r>
                        <a:rPr lang="en-AU" sz="1300" i="1" dirty="0" smtClean="0"/>
                        <a:t>*As at 13 February 2015</a:t>
                      </a:r>
                      <a:endParaRPr lang="en-AU" sz="1300" i="1" dirty="0"/>
                    </a:p>
                  </a:txBody>
                  <a:tcPr marL="73152" marR="73152" marT="0" marB="0" anchor="ctr" horzOverflow="overflow">
                    <a:lnL>
                      <a:noFill/>
                    </a:lnL>
                    <a:lnR>
                      <a:noFill/>
                    </a:lnR>
                    <a:lnT>
                      <a:noFill/>
                    </a:lnT>
                    <a:lnB>
                      <a:noFill/>
                    </a:lnB>
                    <a:lnTlToBr>
                      <a:noFill/>
                    </a:lnTlToBr>
                    <a:lnBlToTr>
                      <a:noFill/>
                    </a:lnBlToTr>
                    <a:solidFill>
                      <a:srgbClr val="F2F7FC"/>
                    </a:solidFill>
                  </a:tcPr>
                </a:tc>
                <a:tc hMerge="1">
                  <a:txBody>
                    <a:bodyPr/>
                    <a:lstStyle/>
                    <a:p>
                      <a:pPr marL="179388" marR="0" lvl="0" indent="-1588" algn="l" defTabSz="914400" rtl="0" eaLnBrk="1" fontAlgn="base" latinLnBrk="0" hangingPunct="1">
                        <a:lnSpc>
                          <a:spcPct val="115000"/>
                        </a:lnSpc>
                        <a:spcBef>
                          <a:spcPct val="0"/>
                        </a:spcBef>
                        <a:spcAft>
                          <a:spcPct val="0"/>
                        </a:spcAft>
                        <a:buClrTx/>
                        <a:buSzTx/>
                        <a:buFontTx/>
                        <a:buNone/>
                        <a:tabLst/>
                      </a:pPr>
                      <a:endParaRPr kumimoji="0" lang="en-AU" sz="1400" b="1" i="0" u="none" strike="noStrike" cap="none" normalizeH="0" baseline="0" dirty="0" smtClean="0">
                        <a:ln>
                          <a:noFill/>
                        </a:ln>
                        <a:solidFill>
                          <a:schemeClr val="bg1"/>
                        </a:solidFill>
                        <a:effectLst/>
                        <a:latin typeface="+mn-lt"/>
                      </a:endParaRPr>
                    </a:p>
                  </a:txBody>
                  <a:tcPr marL="73152" marR="73152" marT="0" marB="0" anchor="ctr" anchorCtr="1" horzOverflow="overflow">
                    <a:lnL>
                      <a:noFill/>
                    </a:lnL>
                    <a:lnR>
                      <a:noFill/>
                    </a:lnR>
                    <a:lnT>
                      <a:noFill/>
                    </a:lnT>
                    <a:lnB>
                      <a:noFill/>
                    </a:lnB>
                    <a:lnTlToBr>
                      <a:noFill/>
                    </a:lnTlToBr>
                    <a:lnBlToTr>
                      <a:noFill/>
                    </a:lnBlToTr>
                    <a:solidFill>
                      <a:srgbClr val="B3CCEB">
                        <a:alpha val="50195"/>
                      </a:srgbClr>
                    </a:solidFill>
                  </a:tcPr>
                </a:tc>
              </a:tr>
            </a:tbl>
          </a:graphicData>
        </a:graphic>
      </p:graphicFrame>
      <p:graphicFrame>
        <p:nvGraphicFramePr>
          <p:cNvPr id="7" name="Group 170"/>
          <p:cNvGraphicFramePr>
            <a:graphicFrameLocks noGrp="1"/>
          </p:cNvGraphicFramePr>
          <p:nvPr>
            <p:extLst>
              <p:ext uri="{D42A27DB-BD31-4B8C-83A1-F6EECF244321}">
                <p14:modId xmlns:p14="http://schemas.microsoft.com/office/powerpoint/2010/main" val="1531175905"/>
              </p:ext>
            </p:extLst>
          </p:nvPr>
        </p:nvGraphicFramePr>
        <p:xfrm>
          <a:off x="5394195" y="1356360"/>
          <a:ext cx="3622807" cy="3613672"/>
        </p:xfrm>
        <a:graphic>
          <a:graphicData uri="http://schemas.openxmlformats.org/drawingml/2006/table">
            <a:tbl>
              <a:tblPr/>
              <a:tblGrid>
                <a:gridCol w="3622807"/>
              </a:tblGrid>
              <a:tr h="395220">
                <a:tc>
                  <a:txBody>
                    <a:bodyPr/>
                    <a:lstStyle/>
                    <a:p>
                      <a:pPr marL="179388" marR="0" lvl="0" indent="-1588" algn="l" defTabSz="914400" rtl="0" eaLnBrk="1" fontAlgn="base" latinLnBrk="0" hangingPunct="1">
                        <a:lnSpc>
                          <a:spcPct val="115000"/>
                        </a:lnSpc>
                        <a:spcBef>
                          <a:spcPct val="0"/>
                        </a:spcBef>
                        <a:spcAft>
                          <a:spcPct val="0"/>
                        </a:spcAft>
                        <a:buClrTx/>
                        <a:buSzTx/>
                        <a:buFontTx/>
                        <a:buNone/>
                        <a:tabLst/>
                      </a:pPr>
                      <a:r>
                        <a:rPr kumimoji="0" lang="en-AU" sz="2200" b="1" i="0" u="none" strike="noStrike" cap="none" normalizeH="0" baseline="0" dirty="0" smtClean="0">
                          <a:ln>
                            <a:noFill/>
                          </a:ln>
                          <a:solidFill>
                            <a:schemeClr val="bg1"/>
                          </a:solidFill>
                          <a:effectLst/>
                          <a:latin typeface="+mn-lt"/>
                        </a:rPr>
                        <a:t>Directors</a:t>
                      </a:r>
                      <a:endParaRPr kumimoji="0" lang="en-AU" sz="2200" b="1" i="0" u="none" strike="noStrike" cap="none" normalizeH="0" baseline="0" dirty="0" smtClean="0">
                        <a:ln>
                          <a:noFill/>
                        </a:ln>
                        <a:solidFill>
                          <a:schemeClr val="tx1"/>
                        </a:solidFill>
                        <a:effectLst/>
                        <a:latin typeface="+mn-lt"/>
                      </a:endParaRPr>
                    </a:p>
                  </a:txBody>
                  <a:tcPr marL="73152" marR="73152" marT="0" marB="0" anchor="ctr" horzOverflow="overflow">
                    <a:lnL>
                      <a:noFill/>
                    </a:lnL>
                    <a:lnR>
                      <a:noFill/>
                    </a:lnR>
                    <a:lnT>
                      <a:noFill/>
                    </a:lnT>
                    <a:lnB>
                      <a:noFill/>
                    </a:lnB>
                    <a:lnTlToBr>
                      <a:noFill/>
                    </a:lnTlToBr>
                    <a:lnBlToTr>
                      <a:noFill/>
                    </a:lnBlToTr>
                    <a:solidFill>
                      <a:srgbClr val="FFC000"/>
                    </a:solidFill>
                  </a:tcPr>
                </a:tc>
              </a:tr>
              <a:tr h="350594">
                <a:tc>
                  <a:txBody>
                    <a:bodyPr/>
                    <a:lstStyle/>
                    <a:p>
                      <a:pPr marL="179388" marR="0" lvl="0" indent="0" algn="l" defTabSz="914400" rtl="0" eaLnBrk="1" fontAlgn="base" latinLnBrk="0" hangingPunct="1">
                        <a:lnSpc>
                          <a:spcPct val="115000"/>
                        </a:lnSpc>
                        <a:spcBef>
                          <a:spcPct val="0"/>
                        </a:spcBef>
                        <a:spcAft>
                          <a:spcPct val="0"/>
                        </a:spcAft>
                        <a:buClrTx/>
                        <a:buSzTx/>
                        <a:buFontTx/>
                        <a:buNone/>
                        <a:tabLst/>
                        <a:defRPr/>
                      </a:pPr>
                      <a:r>
                        <a:rPr kumimoji="0" lang="en-AU" sz="1700" b="1" i="0" u="none" strike="noStrike" cap="none" normalizeH="0" baseline="0" dirty="0" smtClean="0">
                          <a:ln>
                            <a:noFill/>
                          </a:ln>
                          <a:solidFill>
                            <a:schemeClr val="bg1"/>
                          </a:solidFill>
                          <a:effectLst/>
                          <a:latin typeface="+mn-lt"/>
                        </a:rPr>
                        <a:t>David Macoboy – </a:t>
                      </a:r>
                      <a:r>
                        <a:rPr kumimoji="0" lang="en-AU" sz="1700" b="1" i="1" u="none" strike="noStrike" cap="none" normalizeH="0" baseline="0" dirty="0" smtClean="0">
                          <a:ln>
                            <a:noFill/>
                          </a:ln>
                          <a:solidFill>
                            <a:schemeClr val="bg1"/>
                          </a:solidFill>
                          <a:effectLst/>
                          <a:latin typeface="+mn-lt"/>
                        </a:rPr>
                        <a:t>Chairman</a:t>
                      </a:r>
                    </a:p>
                  </a:txBody>
                  <a:tcPr marL="73152" marR="73152" marT="0" marB="0" anchor="ctr" horzOverflow="overflow">
                    <a:lnL>
                      <a:noFill/>
                    </a:lnL>
                    <a:lnR>
                      <a:noFill/>
                    </a:lnR>
                    <a:lnT>
                      <a:noFill/>
                    </a:lnT>
                    <a:lnB>
                      <a:noFill/>
                    </a:lnB>
                    <a:lnTlToBr>
                      <a:noFill/>
                    </a:lnTlToBr>
                    <a:lnBlToTr>
                      <a:noFill/>
                    </a:lnBlToTr>
                    <a:solidFill>
                      <a:srgbClr val="101C57"/>
                    </a:solidFill>
                  </a:tcPr>
                </a:tc>
              </a:tr>
              <a:tr h="350594">
                <a:tc>
                  <a:txBody>
                    <a:bodyPr/>
                    <a:lstStyle/>
                    <a:p>
                      <a:pPr marL="179388" marR="0" lvl="0" indent="0" algn="l" defTabSz="914400" rtl="0" eaLnBrk="1" fontAlgn="base" latinLnBrk="0" hangingPunct="1">
                        <a:lnSpc>
                          <a:spcPct val="115000"/>
                        </a:lnSpc>
                        <a:spcBef>
                          <a:spcPct val="0"/>
                        </a:spcBef>
                        <a:spcAft>
                          <a:spcPct val="0"/>
                        </a:spcAft>
                        <a:buClrTx/>
                        <a:buSzTx/>
                        <a:buFontTx/>
                        <a:buNone/>
                        <a:tabLst/>
                        <a:defRPr/>
                      </a:pPr>
                      <a:r>
                        <a:rPr kumimoji="0" lang="en-US" sz="1700" b="1" i="0" u="none" strike="noStrike" cap="none" normalizeH="0" baseline="0" dirty="0" smtClean="0">
                          <a:ln>
                            <a:noFill/>
                          </a:ln>
                          <a:solidFill>
                            <a:schemeClr val="bg1"/>
                          </a:solidFill>
                          <a:effectLst/>
                          <a:latin typeface="+mn-lt"/>
                        </a:rPr>
                        <a:t>Mark Strizek  - </a:t>
                      </a:r>
                      <a:r>
                        <a:rPr kumimoji="0" lang="en-US" sz="1700" b="1" i="1" u="none" strike="noStrike" cap="none" normalizeH="0" baseline="0" dirty="0" smtClean="0">
                          <a:ln>
                            <a:noFill/>
                          </a:ln>
                          <a:solidFill>
                            <a:schemeClr val="bg1"/>
                          </a:solidFill>
                          <a:effectLst/>
                          <a:latin typeface="+mn-lt"/>
                        </a:rPr>
                        <a:t>Managing Director </a:t>
                      </a:r>
                      <a:endParaRPr kumimoji="0" lang="en-AU" sz="1700" b="1" i="1" u="none" strike="noStrike" cap="none" normalizeH="0" baseline="0" dirty="0" smtClean="0">
                        <a:ln>
                          <a:noFill/>
                        </a:ln>
                        <a:solidFill>
                          <a:schemeClr val="bg1"/>
                        </a:solidFill>
                        <a:effectLst/>
                        <a:latin typeface="+mn-lt"/>
                      </a:endParaRPr>
                    </a:p>
                  </a:txBody>
                  <a:tcPr marL="73152" marR="73152" marT="0" marB="0" anchor="ctr" horzOverflow="overflow">
                    <a:lnL>
                      <a:noFill/>
                    </a:lnL>
                    <a:lnR>
                      <a:noFill/>
                    </a:lnR>
                    <a:lnT>
                      <a:noFill/>
                    </a:lnT>
                    <a:lnB>
                      <a:noFill/>
                    </a:lnB>
                    <a:lnTlToBr>
                      <a:noFill/>
                    </a:lnTlToBr>
                    <a:lnBlToTr>
                      <a:noFill/>
                    </a:lnBlToTr>
                    <a:solidFill>
                      <a:srgbClr val="101C57">
                        <a:alpha val="50000"/>
                      </a:srgbClr>
                    </a:solidFill>
                  </a:tcPr>
                </a:tc>
              </a:tr>
              <a:tr h="350594">
                <a:tc>
                  <a:txBody>
                    <a:bodyPr/>
                    <a:lstStyle/>
                    <a:p>
                      <a:pPr marL="0" marR="0" lvl="0" indent="177800" algn="l" defTabSz="914400" rtl="0" eaLnBrk="1" fontAlgn="auto" latinLnBrk="0" hangingPunct="1">
                        <a:lnSpc>
                          <a:spcPct val="100000"/>
                        </a:lnSpc>
                        <a:spcBef>
                          <a:spcPts val="0"/>
                        </a:spcBef>
                        <a:spcAft>
                          <a:spcPts val="0"/>
                        </a:spcAft>
                        <a:buClrTx/>
                        <a:buSzTx/>
                        <a:buFontTx/>
                        <a:buNone/>
                        <a:tabLst/>
                        <a:defRPr/>
                      </a:pPr>
                      <a:r>
                        <a:rPr lang="en-AU" sz="1700" b="1" dirty="0" smtClean="0">
                          <a:solidFill>
                            <a:schemeClr val="bg1"/>
                          </a:solidFill>
                          <a:latin typeface="+mn-lt"/>
                        </a:rPr>
                        <a:t>Peter Cordin – </a:t>
                      </a:r>
                      <a:r>
                        <a:rPr lang="en-AU" sz="1700" b="1" i="1" dirty="0" smtClean="0">
                          <a:solidFill>
                            <a:schemeClr val="bg1"/>
                          </a:solidFill>
                          <a:latin typeface="+mn-lt"/>
                        </a:rPr>
                        <a:t>Non-Exec Director</a:t>
                      </a:r>
                    </a:p>
                  </a:txBody>
                  <a:tcPr marL="73152" marR="73152" marT="0" marB="0" anchor="ctr" horzOverflow="overflow">
                    <a:lnL>
                      <a:noFill/>
                    </a:lnL>
                    <a:lnR>
                      <a:noFill/>
                    </a:lnR>
                    <a:lnT>
                      <a:noFill/>
                    </a:lnT>
                    <a:lnB>
                      <a:noFill/>
                    </a:lnB>
                    <a:lnTlToBr>
                      <a:noFill/>
                    </a:lnTlToBr>
                    <a:lnBlToTr>
                      <a:noFill/>
                    </a:lnBlToTr>
                    <a:solidFill>
                      <a:srgbClr val="101C57"/>
                    </a:solidFill>
                  </a:tcPr>
                </a:tc>
              </a:tr>
              <a:tr h="347801">
                <a:tc>
                  <a:txBody>
                    <a:bodyPr/>
                    <a:lstStyle/>
                    <a:p>
                      <a:pPr marL="0" marR="0" lvl="0" indent="177800" algn="l" defTabSz="914400" rtl="0" eaLnBrk="1" fontAlgn="auto" latinLnBrk="0" hangingPunct="1">
                        <a:lnSpc>
                          <a:spcPct val="100000"/>
                        </a:lnSpc>
                        <a:spcBef>
                          <a:spcPts val="0"/>
                        </a:spcBef>
                        <a:spcAft>
                          <a:spcPts val="0"/>
                        </a:spcAft>
                        <a:buClrTx/>
                        <a:buSzTx/>
                        <a:buFontTx/>
                        <a:buNone/>
                        <a:tabLst/>
                        <a:defRPr/>
                      </a:pPr>
                      <a:r>
                        <a:rPr kumimoji="0" lang="en-AU" sz="1700" b="1" i="0" u="none" strike="noStrike" cap="none" normalizeH="0" baseline="0" dirty="0" smtClean="0">
                          <a:ln>
                            <a:noFill/>
                          </a:ln>
                          <a:solidFill>
                            <a:schemeClr val="bg1"/>
                          </a:solidFill>
                          <a:effectLst/>
                          <a:latin typeface="+mn-lt"/>
                          <a:cs typeface="Times New Roman" pitchFamily="18" charset="0"/>
                        </a:rPr>
                        <a:t>Andrew Simpson </a:t>
                      </a:r>
                      <a:r>
                        <a:rPr lang="en-AU" sz="1700" b="1" dirty="0" smtClean="0">
                          <a:solidFill>
                            <a:schemeClr val="bg1"/>
                          </a:solidFill>
                          <a:latin typeface="+mn-lt"/>
                        </a:rPr>
                        <a:t>- </a:t>
                      </a:r>
                      <a:r>
                        <a:rPr lang="en-AU" sz="1700" b="1" i="1" dirty="0" smtClean="0">
                          <a:solidFill>
                            <a:schemeClr val="bg1"/>
                          </a:solidFill>
                          <a:latin typeface="+mn-lt"/>
                        </a:rPr>
                        <a:t>Non-Exec Director</a:t>
                      </a:r>
                    </a:p>
                  </a:txBody>
                  <a:tcPr marL="73152" marR="73152" marT="0" marB="0" anchor="ctr" horzOverflow="overflow">
                    <a:lnL>
                      <a:noFill/>
                    </a:lnL>
                    <a:lnR>
                      <a:noFill/>
                    </a:lnR>
                    <a:lnT>
                      <a:noFill/>
                    </a:lnT>
                    <a:lnB>
                      <a:noFill/>
                    </a:lnB>
                    <a:lnTlToBr>
                      <a:noFill/>
                    </a:lnTlToBr>
                    <a:lnBlToTr>
                      <a:noFill/>
                    </a:lnBlToTr>
                    <a:solidFill>
                      <a:srgbClr val="101C57">
                        <a:alpha val="50195"/>
                      </a:srgbClr>
                    </a:solidFill>
                  </a:tcPr>
                </a:tc>
              </a:tr>
              <a:tr h="347801">
                <a:tc>
                  <a:txBody>
                    <a:bodyPr/>
                    <a:lstStyle/>
                    <a:p>
                      <a:pPr marL="0" marR="0" lvl="0" indent="177800" algn="l" defTabSz="914400" rtl="0" eaLnBrk="1" fontAlgn="auto" latinLnBrk="0" hangingPunct="1">
                        <a:lnSpc>
                          <a:spcPct val="100000"/>
                        </a:lnSpc>
                        <a:spcBef>
                          <a:spcPts val="0"/>
                        </a:spcBef>
                        <a:spcAft>
                          <a:spcPts val="0"/>
                        </a:spcAft>
                        <a:buClrTx/>
                        <a:buSzTx/>
                        <a:buFontTx/>
                        <a:buNone/>
                        <a:tabLst/>
                        <a:defRPr/>
                      </a:pPr>
                      <a:r>
                        <a:rPr kumimoji="0" lang="en-AU" sz="2200" b="1" i="0" u="none" strike="noStrike" cap="none" normalizeH="0" baseline="0" dirty="0" smtClean="0">
                          <a:ln>
                            <a:noFill/>
                          </a:ln>
                          <a:solidFill>
                            <a:schemeClr val="bg1"/>
                          </a:solidFill>
                          <a:effectLst/>
                          <a:latin typeface="+mn-lt"/>
                        </a:rPr>
                        <a:t>Management</a:t>
                      </a:r>
                    </a:p>
                  </a:txBody>
                  <a:tcPr marL="73152" marR="73152" marT="0" marB="0" anchor="ctr" horzOverflow="overflow">
                    <a:lnL>
                      <a:noFill/>
                    </a:lnL>
                    <a:lnR>
                      <a:noFill/>
                    </a:lnR>
                    <a:lnT>
                      <a:noFill/>
                    </a:lnT>
                    <a:lnB>
                      <a:noFill/>
                    </a:lnB>
                    <a:lnTlToBr>
                      <a:noFill/>
                    </a:lnTlToBr>
                    <a:lnBlToTr>
                      <a:noFill/>
                    </a:lnBlToTr>
                    <a:solidFill>
                      <a:srgbClr val="FFC000"/>
                    </a:solidFill>
                  </a:tcPr>
                </a:tc>
              </a:tr>
              <a:tr h="1471068">
                <a:tc>
                  <a:txBody>
                    <a:bodyPr/>
                    <a:lstStyle/>
                    <a:p>
                      <a:pPr marL="461963"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1" i="0" u="none" strike="noStrike" cap="none" normalizeH="0" baseline="0" dirty="0" smtClean="0">
                          <a:ln>
                            <a:noFill/>
                          </a:ln>
                          <a:solidFill>
                            <a:schemeClr val="bg1"/>
                          </a:solidFill>
                          <a:effectLst/>
                          <a:latin typeface="+mn-lt"/>
                        </a:rPr>
                        <a:t>Ian Hobson – </a:t>
                      </a:r>
                      <a:r>
                        <a:rPr kumimoji="0" lang="en-US" sz="1700" b="1" i="1" u="none" strike="noStrike" cap="none" normalizeH="0" baseline="0" dirty="0" smtClean="0">
                          <a:ln>
                            <a:noFill/>
                          </a:ln>
                          <a:solidFill>
                            <a:schemeClr val="bg1"/>
                          </a:solidFill>
                          <a:effectLst/>
                          <a:latin typeface="+mn-lt"/>
                        </a:rPr>
                        <a:t>Company Secretary</a:t>
                      </a:r>
                      <a:endParaRPr kumimoji="0" lang="en-AU" sz="1700" b="1" i="1" u="none" strike="noStrike" cap="none" normalizeH="0" baseline="0" dirty="0" smtClean="0">
                        <a:ln>
                          <a:noFill/>
                        </a:ln>
                        <a:solidFill>
                          <a:schemeClr val="bg1"/>
                        </a:solidFill>
                        <a:effectLst/>
                        <a:latin typeface="+mn-lt"/>
                      </a:endParaRPr>
                    </a:p>
                    <a:p>
                      <a:pPr marL="461963"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700" b="1" i="0" u="none" strike="noStrike" cap="none" normalizeH="0" baseline="0" dirty="0" smtClean="0">
                          <a:ln>
                            <a:noFill/>
                          </a:ln>
                          <a:solidFill>
                            <a:schemeClr val="bg1"/>
                          </a:solidFill>
                          <a:effectLst/>
                          <a:latin typeface="+mn-lt"/>
                        </a:rPr>
                        <a:t>Jamie Williamson – </a:t>
                      </a:r>
                      <a:r>
                        <a:rPr kumimoji="0" lang="en-AU" sz="1700" b="1" i="1" u="none" strike="noStrike" cap="none" normalizeH="0" baseline="0" dirty="0" smtClean="0">
                          <a:ln>
                            <a:noFill/>
                          </a:ln>
                          <a:solidFill>
                            <a:schemeClr val="bg1"/>
                          </a:solidFill>
                          <a:effectLst/>
                          <a:latin typeface="+mn-lt"/>
                        </a:rPr>
                        <a:t>Exploration Manager</a:t>
                      </a:r>
                    </a:p>
                    <a:p>
                      <a:pPr marL="461963"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IT" sz="1700" b="1" i="0" kern="1200" dirty="0" smtClean="0">
                          <a:solidFill>
                            <a:schemeClr val="bg1"/>
                          </a:solidFill>
                          <a:effectLst/>
                          <a:latin typeface="+mn-lt"/>
                          <a:ea typeface="+mn-ea"/>
                          <a:cs typeface="+mn-cs"/>
                        </a:rPr>
                        <a:t>Bayili Paul Pérré - </a:t>
                      </a:r>
                      <a:r>
                        <a:rPr lang="it-IT" sz="1700" b="1" i="1" kern="1200" dirty="0" smtClean="0">
                          <a:solidFill>
                            <a:schemeClr val="bg1"/>
                          </a:solidFill>
                          <a:effectLst/>
                          <a:latin typeface="+mn-lt"/>
                          <a:ea typeface="+mn-ea"/>
                          <a:cs typeface="+mn-cs"/>
                        </a:rPr>
                        <a:t>Logistics Manager (Burkina Faso)</a:t>
                      </a:r>
                      <a:endParaRPr lang="it-IT" sz="1700" b="1" i="0" kern="1200" dirty="0" smtClean="0">
                        <a:solidFill>
                          <a:schemeClr val="bg1"/>
                        </a:solidFill>
                        <a:effectLst/>
                        <a:latin typeface="+mn-lt"/>
                        <a:ea typeface="+mn-ea"/>
                        <a:cs typeface="+mn-cs"/>
                      </a:endParaRPr>
                    </a:p>
                  </a:txBody>
                  <a:tcPr marL="73152" marR="73152" marT="0" marB="0" anchor="ctr" horzOverflow="overflow">
                    <a:lnL>
                      <a:noFill/>
                    </a:lnL>
                    <a:lnR>
                      <a:noFill/>
                    </a:lnR>
                    <a:lnT>
                      <a:noFill/>
                    </a:lnT>
                    <a:lnB>
                      <a:noFill/>
                    </a:lnB>
                    <a:lnTlToBr>
                      <a:noFill/>
                    </a:lnTlToBr>
                    <a:lnBlToTr>
                      <a:noFill/>
                    </a:lnBlToTr>
                    <a:solidFill>
                      <a:srgbClr val="101C57"/>
                    </a:solidFill>
                  </a:tcPr>
                </a:tc>
              </a:tr>
            </a:tbl>
          </a:graphicData>
        </a:graphic>
      </p:graphicFrame>
    </p:spTree>
    <p:extLst>
      <p:ext uri="{BB962C8B-B14F-4D97-AF65-F5344CB8AC3E}">
        <p14:creationId xmlns:p14="http://schemas.microsoft.com/office/powerpoint/2010/main" val="27287483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727" y="148180"/>
            <a:ext cx="7479081" cy="856663"/>
          </a:xfrm>
        </p:spPr>
        <p:txBody>
          <a:bodyPr>
            <a:normAutofit fontScale="90000"/>
          </a:bodyPr>
          <a:lstStyle/>
          <a:p>
            <a:pPr algn="l"/>
            <a:r>
              <a:rPr lang="en-AU" sz="3500" dirty="0" smtClean="0"/>
              <a:t>Tungsten – a Vital Metal with Strategic Importance</a:t>
            </a:r>
            <a:endParaRPr lang="en-AU" sz="3500" dirty="0"/>
          </a:p>
        </p:txBody>
      </p:sp>
      <p:sp>
        <p:nvSpPr>
          <p:cNvPr id="7" name="Content Placeholder 6"/>
          <p:cNvSpPr>
            <a:spLocks noGrp="1"/>
          </p:cNvSpPr>
          <p:nvPr>
            <p:ph idx="1"/>
          </p:nvPr>
        </p:nvSpPr>
        <p:spPr>
          <a:xfrm>
            <a:off x="208344" y="1322388"/>
            <a:ext cx="4674374" cy="4918269"/>
          </a:xfrm>
          <a:prstGeom prst="rect">
            <a:avLst/>
          </a:prstGeom>
        </p:spPr>
        <p:txBody>
          <a:bodyPr wrap="square" numCol="1">
            <a:spAutoFit/>
          </a:bodyPr>
          <a:lstStyle/>
          <a:p>
            <a:pPr marL="0" lvl="3">
              <a:lnSpc>
                <a:spcPct val="100000"/>
              </a:lnSpc>
              <a:spcAft>
                <a:spcPts val="0"/>
              </a:spcAft>
              <a:buNone/>
            </a:pPr>
            <a:r>
              <a:rPr lang="en-AU" sz="1400" b="1" dirty="0" smtClean="0"/>
              <a:t>Tungsten </a:t>
            </a:r>
            <a:r>
              <a:rPr lang="en-AU" sz="1400" b="1" dirty="0"/>
              <a:t>(chemical symbol W) is a corrosion-resistant, dense material with the highest melting point of any metal and is sought for both its mechanical and refractory </a:t>
            </a:r>
            <a:r>
              <a:rPr lang="en-AU" sz="1400" b="1" dirty="0" smtClean="0"/>
              <a:t>properties.</a:t>
            </a:r>
            <a:endParaRPr lang="en-AU" sz="1400" b="1" dirty="0"/>
          </a:p>
          <a:p>
            <a:pPr marL="57150" lvl="3" indent="-285750">
              <a:buFont typeface="Courier New" panose="02070309020205020404" pitchFamily="49" charset="0"/>
              <a:buChar char="o"/>
            </a:pPr>
            <a:r>
              <a:rPr lang="en-AU" sz="1400" dirty="0" smtClean="0"/>
              <a:t>It </a:t>
            </a:r>
            <a:r>
              <a:rPr lang="en-AU" sz="1400" dirty="0"/>
              <a:t>is the 2nd hardest known substance in the form of tungsten carbide</a:t>
            </a:r>
          </a:p>
          <a:p>
            <a:pPr marL="57150" lvl="3" indent="-285750">
              <a:buFont typeface="Courier New" panose="02070309020205020404" pitchFamily="49" charset="0"/>
              <a:buChar char="o"/>
            </a:pPr>
            <a:r>
              <a:rPr lang="en-AU" sz="1400" dirty="0" smtClean="0"/>
              <a:t>Virtually no substitution for many of its applications</a:t>
            </a:r>
          </a:p>
          <a:p>
            <a:pPr marL="0" lvl="3">
              <a:lnSpc>
                <a:spcPct val="100000"/>
              </a:lnSpc>
              <a:spcAft>
                <a:spcPts val="0"/>
              </a:spcAft>
              <a:buNone/>
            </a:pPr>
            <a:r>
              <a:rPr lang="en-AU" sz="1400" b="1" dirty="0" smtClean="0"/>
              <a:t>Its </a:t>
            </a:r>
            <a:r>
              <a:rPr lang="en-AU" sz="1400" b="1" dirty="0"/>
              <a:t>most important use is </a:t>
            </a:r>
            <a:r>
              <a:rPr lang="en-AU" sz="1400" b="1" dirty="0" smtClean="0"/>
              <a:t>in cemented carbides (hardmetals), </a:t>
            </a:r>
            <a:r>
              <a:rPr lang="en-AU" sz="1400" b="1" dirty="0"/>
              <a:t>used in </a:t>
            </a:r>
            <a:r>
              <a:rPr lang="en-AU" sz="1400" b="1" dirty="0" smtClean="0"/>
              <a:t>high-speed </a:t>
            </a:r>
            <a:r>
              <a:rPr lang="en-AU" sz="1400" b="1" dirty="0"/>
              <a:t>tools and drill bits for the hydrocarbon and mining </a:t>
            </a:r>
            <a:r>
              <a:rPr lang="en-AU" sz="1400" b="1" dirty="0" smtClean="0"/>
              <a:t>sectors.</a:t>
            </a:r>
            <a:endParaRPr lang="en-AU" sz="1400" b="1" dirty="0"/>
          </a:p>
          <a:p>
            <a:pPr marL="0" lvl="3">
              <a:lnSpc>
                <a:spcPct val="100000"/>
              </a:lnSpc>
              <a:spcAft>
                <a:spcPts val="0"/>
              </a:spcAft>
              <a:buNone/>
            </a:pPr>
            <a:r>
              <a:rPr lang="en-AU" sz="1400" b="1" dirty="0" smtClean="0"/>
              <a:t>Tungsten </a:t>
            </a:r>
            <a:r>
              <a:rPr lang="en-AU" sz="1400" b="1" dirty="0"/>
              <a:t>market prices are set in reference to the price of Chinese </a:t>
            </a:r>
            <a:r>
              <a:rPr lang="en-AU" sz="1400" b="1" dirty="0" smtClean="0"/>
              <a:t>ammonium paratungstate </a:t>
            </a:r>
            <a:r>
              <a:rPr lang="en-AU" sz="1400" b="1" dirty="0"/>
              <a:t>(</a:t>
            </a:r>
            <a:r>
              <a:rPr lang="en-AU" sz="1400" b="1" dirty="0" smtClean="0"/>
              <a:t>APT) an intermediary product.  Tungsten products are not </a:t>
            </a:r>
            <a:r>
              <a:rPr lang="en-AU" sz="1400" b="1" dirty="0"/>
              <a:t>traded on the London Metals </a:t>
            </a:r>
            <a:r>
              <a:rPr lang="en-AU" sz="1400" b="1" dirty="0" smtClean="0"/>
              <a:t>Exchange.</a:t>
            </a:r>
          </a:p>
          <a:p>
            <a:pPr marL="57150" lvl="3" indent="-285750">
              <a:lnSpc>
                <a:spcPct val="100000"/>
              </a:lnSpc>
              <a:spcAft>
                <a:spcPts val="0"/>
              </a:spcAft>
              <a:buFont typeface="Courier New" panose="02070309020205020404" pitchFamily="49" charset="0"/>
              <a:buChar char="o"/>
            </a:pPr>
            <a:r>
              <a:rPr lang="en-AU" sz="1400" dirty="0" smtClean="0"/>
              <a:t>Tungsten </a:t>
            </a:r>
            <a:r>
              <a:rPr lang="en-AU" sz="1400" dirty="0"/>
              <a:t>pricing is based on the Metric Ton Unit (MTU), which is equal to 1% of a metric ton, or 10 </a:t>
            </a:r>
            <a:r>
              <a:rPr lang="en-AU" sz="1400" dirty="0" smtClean="0"/>
              <a:t>kilograms</a:t>
            </a:r>
            <a:endParaRPr lang="en-AU" sz="1400" dirty="0"/>
          </a:p>
          <a:p>
            <a:pPr marL="57150" lvl="3" indent="-285750">
              <a:lnSpc>
                <a:spcPct val="100000"/>
              </a:lnSpc>
              <a:spcAft>
                <a:spcPts val="0"/>
              </a:spcAft>
              <a:buFont typeface="Courier New" panose="02070309020205020404" pitchFamily="49" charset="0"/>
              <a:buChar char="o"/>
            </a:pPr>
            <a:r>
              <a:rPr lang="en-AU" sz="1400" dirty="0" smtClean="0"/>
              <a:t>World </a:t>
            </a:r>
            <a:r>
              <a:rPr lang="en-AU" sz="1400" dirty="0"/>
              <a:t>supply is dominated by China, which produced 86% of tungsten in 2012</a:t>
            </a:r>
          </a:p>
          <a:p>
            <a:pPr marL="0" lvl="3">
              <a:lnSpc>
                <a:spcPct val="100000"/>
              </a:lnSpc>
              <a:spcAft>
                <a:spcPts val="0"/>
              </a:spcAft>
              <a:buNone/>
            </a:pPr>
            <a:r>
              <a:rPr lang="en-AU" sz="1400" b="1" dirty="0"/>
              <a:t>Tungsten has been classified as </a:t>
            </a:r>
            <a:r>
              <a:rPr lang="en-AU" sz="1400" b="1" dirty="0" smtClean="0"/>
              <a:t>a critical and strategic mineral </a:t>
            </a:r>
            <a:r>
              <a:rPr lang="en-AU" sz="1400" b="1" dirty="0"/>
              <a:t>by the British Geological Survey, the European Commission, the United States Government and the Government of </a:t>
            </a:r>
            <a:r>
              <a:rPr lang="en-AU" sz="1400" b="1" dirty="0" smtClean="0"/>
              <a:t>China.</a:t>
            </a:r>
            <a:endParaRPr lang="en-US" sz="1400" b="1" dirty="0"/>
          </a:p>
        </p:txBody>
      </p:sp>
      <p:graphicFrame>
        <p:nvGraphicFramePr>
          <p:cNvPr id="8" name="Chart 7"/>
          <p:cNvGraphicFramePr>
            <a:graphicFrameLocks noChangeAspect="1"/>
          </p:cNvGraphicFramePr>
          <p:nvPr>
            <p:extLst>
              <p:ext uri="{D42A27DB-BD31-4B8C-83A1-F6EECF244321}">
                <p14:modId xmlns:p14="http://schemas.microsoft.com/office/powerpoint/2010/main" val="67583153"/>
              </p:ext>
            </p:extLst>
          </p:nvPr>
        </p:nvGraphicFramePr>
        <p:xfrm>
          <a:off x="4932046" y="1008000"/>
          <a:ext cx="4219576" cy="2919413"/>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p:cNvSpPr/>
          <p:nvPr/>
        </p:nvSpPr>
        <p:spPr>
          <a:xfrm>
            <a:off x="4864100" y="3397815"/>
            <a:ext cx="4191000" cy="3108543"/>
          </a:xfrm>
          <a:prstGeom prst="rect">
            <a:avLst/>
          </a:prstGeom>
        </p:spPr>
        <p:txBody>
          <a:bodyPr wrap="square">
            <a:spAutoFit/>
          </a:bodyPr>
          <a:lstStyle/>
          <a:p>
            <a:pPr marL="0" lvl="3">
              <a:lnSpc>
                <a:spcPct val="100000"/>
              </a:lnSpc>
              <a:spcAft>
                <a:spcPts val="0"/>
              </a:spcAft>
              <a:buNone/>
            </a:pPr>
            <a:r>
              <a:rPr lang="en-AU" sz="1400" b="1" dirty="0" smtClean="0"/>
              <a:t>Automotive Industry.</a:t>
            </a:r>
          </a:p>
          <a:p>
            <a:pPr marL="285750" lvl="3" indent="-285750">
              <a:lnSpc>
                <a:spcPct val="100000"/>
              </a:lnSpc>
              <a:spcAft>
                <a:spcPts val="0"/>
              </a:spcAft>
              <a:buFont typeface="Courier New" panose="02070309020205020404" pitchFamily="49" charset="0"/>
              <a:buChar char="o"/>
            </a:pPr>
            <a:r>
              <a:rPr lang="en-AU" sz="1400" dirty="0" smtClean="0"/>
              <a:t>Tungsten carbide based tools used to manufacture automobile parts</a:t>
            </a:r>
          </a:p>
          <a:p>
            <a:pPr marL="0" lvl="3">
              <a:lnSpc>
                <a:spcPct val="100000"/>
              </a:lnSpc>
              <a:spcAft>
                <a:spcPts val="0"/>
              </a:spcAft>
              <a:buNone/>
            </a:pPr>
            <a:r>
              <a:rPr lang="en-AU" sz="1400" b="1" dirty="0" smtClean="0"/>
              <a:t>Industrial Engineering.</a:t>
            </a:r>
          </a:p>
          <a:p>
            <a:pPr marL="285750" lvl="3" indent="-285750">
              <a:buFont typeface="Courier New" panose="02070309020205020404" pitchFamily="49" charset="0"/>
              <a:buChar char="o"/>
            </a:pPr>
            <a:r>
              <a:rPr lang="en-AU" sz="1400" dirty="0" smtClean="0"/>
              <a:t>Cutting tools used in all areas thanks to robustness, strength and wear resistance</a:t>
            </a:r>
            <a:endParaRPr lang="en-AU" sz="1400" b="1" dirty="0" smtClean="0"/>
          </a:p>
          <a:p>
            <a:pPr marL="0" lvl="3">
              <a:lnSpc>
                <a:spcPct val="100000"/>
              </a:lnSpc>
              <a:spcAft>
                <a:spcPts val="0"/>
              </a:spcAft>
              <a:buNone/>
            </a:pPr>
            <a:r>
              <a:rPr lang="en-AU" sz="1400" b="1" dirty="0" smtClean="0"/>
              <a:t>Mining &amp; Road Construction</a:t>
            </a:r>
          </a:p>
          <a:p>
            <a:pPr marL="285750" lvl="3" indent="-285750">
              <a:buFont typeface="Courier New" panose="02070309020205020404" pitchFamily="49" charset="0"/>
              <a:buChar char="o"/>
            </a:pPr>
            <a:r>
              <a:rPr lang="en-AU" sz="1400" dirty="0" smtClean="0"/>
              <a:t>Strength and wear resistance make carbide tools the first choice in this industry</a:t>
            </a:r>
            <a:endParaRPr lang="en-AU" sz="1400" b="1" dirty="0" smtClean="0"/>
          </a:p>
          <a:p>
            <a:pPr marL="0" lvl="3">
              <a:lnSpc>
                <a:spcPct val="100000"/>
              </a:lnSpc>
              <a:spcAft>
                <a:spcPts val="0"/>
              </a:spcAft>
              <a:buNone/>
            </a:pPr>
            <a:r>
              <a:rPr lang="en-AU" sz="1400" b="1" dirty="0" smtClean="0"/>
              <a:t>Aviation</a:t>
            </a:r>
          </a:p>
          <a:p>
            <a:pPr marL="285750" lvl="3" indent="-285750">
              <a:buFont typeface="Courier New" panose="02070309020205020404" pitchFamily="49" charset="0"/>
              <a:buChar char="o"/>
            </a:pPr>
            <a:r>
              <a:rPr lang="en-AU" sz="1400" dirty="0" smtClean="0"/>
              <a:t>Hi-tech materials worked using tungsten tools</a:t>
            </a:r>
            <a:endParaRPr lang="en-AU" sz="1400" b="1" dirty="0"/>
          </a:p>
          <a:p>
            <a:pPr marL="0" lvl="3">
              <a:lnSpc>
                <a:spcPct val="100000"/>
              </a:lnSpc>
              <a:spcAft>
                <a:spcPts val="0"/>
              </a:spcAft>
              <a:buNone/>
            </a:pPr>
            <a:r>
              <a:rPr lang="en-AU" sz="1400" b="1" dirty="0" smtClean="0"/>
              <a:t>Energy</a:t>
            </a:r>
          </a:p>
          <a:p>
            <a:pPr marL="285750" lvl="3" indent="-285750">
              <a:buFont typeface="Courier New" panose="02070309020205020404" pitchFamily="49" charset="0"/>
              <a:buChar char="o"/>
            </a:pPr>
            <a:r>
              <a:rPr lang="en-AU" sz="1400" dirty="0" smtClean="0"/>
              <a:t>Needs high wear resistance tungsten carbide tools </a:t>
            </a:r>
            <a:endParaRPr lang="en-AU" sz="1400" b="1" dirty="0"/>
          </a:p>
          <a:p>
            <a:pPr marL="0" lvl="3">
              <a:lnSpc>
                <a:spcPct val="100000"/>
              </a:lnSpc>
              <a:spcAft>
                <a:spcPts val="0"/>
              </a:spcAft>
              <a:buNone/>
            </a:pPr>
            <a:endParaRPr lang="en-AU" sz="1400" dirty="0"/>
          </a:p>
        </p:txBody>
      </p:sp>
    </p:spTree>
    <p:extLst>
      <p:ext uri="{BB962C8B-B14F-4D97-AF65-F5344CB8AC3E}">
        <p14:creationId xmlns:p14="http://schemas.microsoft.com/office/powerpoint/2010/main" val="21269531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727" y="148180"/>
            <a:ext cx="8229600" cy="856663"/>
          </a:xfrm>
        </p:spPr>
        <p:txBody>
          <a:bodyPr>
            <a:normAutofit/>
          </a:bodyPr>
          <a:lstStyle/>
          <a:p>
            <a:pPr algn="l"/>
            <a:r>
              <a:rPr lang="en-AU" sz="3500" dirty="0" smtClean="0"/>
              <a:t>Tungsten Demand Expected to Grow</a:t>
            </a:r>
            <a:endParaRPr lang="en-AU" sz="3500" dirty="0"/>
          </a:p>
        </p:txBody>
      </p:sp>
      <p:sp>
        <p:nvSpPr>
          <p:cNvPr id="5" name="Rectangle 4"/>
          <p:cNvSpPr/>
          <p:nvPr/>
        </p:nvSpPr>
        <p:spPr>
          <a:xfrm>
            <a:off x="204536" y="1336406"/>
            <a:ext cx="4800374" cy="3539430"/>
          </a:xfrm>
          <a:prstGeom prst="rect">
            <a:avLst/>
          </a:prstGeom>
        </p:spPr>
        <p:txBody>
          <a:bodyPr wrap="square">
            <a:spAutoFit/>
          </a:bodyPr>
          <a:lstStyle/>
          <a:p>
            <a:pPr marL="285750" lvl="3" indent="-285750">
              <a:lnSpc>
                <a:spcPct val="100000"/>
              </a:lnSpc>
              <a:spcAft>
                <a:spcPts val="0"/>
              </a:spcAft>
              <a:buFont typeface="Wingdings" panose="05000000000000000000" pitchFamily="2" charset="2"/>
              <a:buChar char="§"/>
            </a:pPr>
            <a:r>
              <a:rPr lang="en-AU" sz="1400" dirty="0"/>
              <a:t>Market fundamentals for tungsten are strong with market forecasters predicting that tungsten supply will decrease by around 3% over the period </a:t>
            </a:r>
            <a:r>
              <a:rPr lang="en-AU" sz="1400" dirty="0" smtClean="0"/>
              <a:t>2015-2017.  </a:t>
            </a:r>
          </a:p>
          <a:p>
            <a:pPr marL="285750" lvl="3" indent="-285750">
              <a:lnSpc>
                <a:spcPct val="100000"/>
              </a:lnSpc>
              <a:spcAft>
                <a:spcPts val="0"/>
              </a:spcAft>
              <a:buFont typeface="Wingdings" panose="05000000000000000000" pitchFamily="2" charset="2"/>
              <a:buChar char="§"/>
            </a:pPr>
            <a:endParaRPr lang="en-AU" sz="1400" dirty="0" smtClean="0"/>
          </a:p>
          <a:p>
            <a:pPr marL="285750" lvl="3" indent="-285750">
              <a:lnSpc>
                <a:spcPct val="100000"/>
              </a:lnSpc>
              <a:spcAft>
                <a:spcPts val="0"/>
              </a:spcAft>
              <a:buFont typeface="Wingdings" panose="05000000000000000000" pitchFamily="2" charset="2"/>
              <a:buChar char="§"/>
            </a:pPr>
            <a:r>
              <a:rPr lang="en-AU" sz="1400" dirty="0" smtClean="0"/>
              <a:t>Demand </a:t>
            </a:r>
            <a:r>
              <a:rPr lang="en-AU" sz="1400" dirty="0"/>
              <a:t>on the other hand is expected to grow at </a:t>
            </a:r>
            <a:r>
              <a:rPr lang="en-AU" sz="1400" dirty="0" smtClean="0"/>
              <a:t>6% </a:t>
            </a:r>
            <a:r>
              <a:rPr lang="en-AU" sz="1400" dirty="0"/>
              <a:t>over the same period.  This is expected to result in a shortfall in the supply/demand balance over the period 2015-2018</a:t>
            </a:r>
            <a:r>
              <a:rPr lang="en-AU" sz="1400" dirty="0" smtClean="0"/>
              <a:t>.</a:t>
            </a:r>
          </a:p>
          <a:p>
            <a:pPr marL="285750" lvl="3" indent="-285750">
              <a:lnSpc>
                <a:spcPct val="100000"/>
              </a:lnSpc>
              <a:spcAft>
                <a:spcPts val="0"/>
              </a:spcAft>
              <a:buFont typeface="Wingdings" panose="05000000000000000000" pitchFamily="2" charset="2"/>
              <a:buChar char="§"/>
            </a:pPr>
            <a:endParaRPr lang="en-AU" sz="1400" dirty="0"/>
          </a:p>
          <a:p>
            <a:pPr marL="285750" lvl="3" indent="-285750">
              <a:lnSpc>
                <a:spcPct val="100000"/>
              </a:lnSpc>
              <a:spcAft>
                <a:spcPts val="0"/>
              </a:spcAft>
              <a:buFont typeface="Wingdings" panose="05000000000000000000" pitchFamily="2" charset="2"/>
              <a:buChar char="§"/>
            </a:pPr>
            <a:r>
              <a:rPr lang="en-AU" sz="1400" dirty="0" smtClean="0"/>
              <a:t>The industry in China and Europe to an extent is vertically integrated as metal producers forge links with domestic raw material suppliers to underpin their industry.  </a:t>
            </a:r>
          </a:p>
          <a:p>
            <a:pPr marL="285750" lvl="3" indent="-285750">
              <a:lnSpc>
                <a:spcPct val="100000"/>
              </a:lnSpc>
              <a:spcAft>
                <a:spcPts val="0"/>
              </a:spcAft>
              <a:buFont typeface="Wingdings" panose="05000000000000000000" pitchFamily="2" charset="2"/>
              <a:buChar char="§"/>
            </a:pPr>
            <a:endParaRPr lang="en-AU" sz="1400" dirty="0"/>
          </a:p>
          <a:p>
            <a:pPr marL="285750" lvl="3" indent="-285750">
              <a:lnSpc>
                <a:spcPct val="100000"/>
              </a:lnSpc>
              <a:spcAft>
                <a:spcPts val="0"/>
              </a:spcAft>
              <a:buFont typeface="Wingdings" panose="05000000000000000000" pitchFamily="2" charset="2"/>
              <a:buChar char="§"/>
            </a:pPr>
            <a:r>
              <a:rPr lang="en-AU" sz="1400" dirty="0" smtClean="0"/>
              <a:t>In this environment, globally significant metal makers that fail to secure access to supply of </a:t>
            </a:r>
            <a:r>
              <a:rPr lang="en-AU" sz="1400" dirty="0"/>
              <a:t>raw material are at </a:t>
            </a:r>
            <a:r>
              <a:rPr lang="en-AU" sz="1400" dirty="0" smtClean="0"/>
              <a:t>considerable strategic risk.</a:t>
            </a:r>
          </a:p>
          <a:p>
            <a:pPr marL="0" lvl="3">
              <a:lnSpc>
                <a:spcPct val="100000"/>
              </a:lnSpc>
              <a:spcAft>
                <a:spcPts val="0"/>
              </a:spcAft>
              <a:buNone/>
            </a:pPr>
            <a:r>
              <a:rPr lang="en-AU" sz="1400" b="1" dirty="0" smtClean="0"/>
              <a:t> </a:t>
            </a:r>
            <a:endParaRPr lang="en-AU" sz="1400" b="1" dirty="0"/>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67970" y="1345792"/>
            <a:ext cx="3839594" cy="2279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04910" y="3952736"/>
            <a:ext cx="3965714" cy="22666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5261816" y="6329493"/>
            <a:ext cx="1636987" cy="215444"/>
          </a:xfrm>
          <a:prstGeom prst="rect">
            <a:avLst/>
          </a:prstGeom>
          <a:noFill/>
        </p:spPr>
        <p:txBody>
          <a:bodyPr wrap="none" rtlCol="0">
            <a:spAutoFit/>
          </a:bodyPr>
          <a:lstStyle/>
          <a:p>
            <a:r>
              <a:rPr lang="en-AU" sz="800" dirty="0" smtClean="0"/>
              <a:t>Source: Tungsten Market Research</a:t>
            </a:r>
            <a:endParaRPr lang="en-AU" sz="800" dirty="0"/>
          </a:p>
        </p:txBody>
      </p:sp>
      <p:sp>
        <p:nvSpPr>
          <p:cNvPr id="13" name="TextBox 12"/>
          <p:cNvSpPr txBox="1"/>
          <p:nvPr/>
        </p:nvSpPr>
        <p:spPr>
          <a:xfrm>
            <a:off x="7345088" y="3517318"/>
            <a:ext cx="1636987" cy="215444"/>
          </a:xfrm>
          <a:prstGeom prst="rect">
            <a:avLst/>
          </a:prstGeom>
          <a:noFill/>
        </p:spPr>
        <p:txBody>
          <a:bodyPr wrap="none" rtlCol="0">
            <a:spAutoFit/>
          </a:bodyPr>
          <a:lstStyle/>
          <a:p>
            <a:r>
              <a:rPr lang="en-AU" sz="800" dirty="0" smtClean="0"/>
              <a:t>Source: Tungsten Market Research</a:t>
            </a:r>
            <a:endParaRPr lang="en-AU" sz="800" dirty="0"/>
          </a:p>
        </p:txBody>
      </p:sp>
      <p:sp>
        <p:nvSpPr>
          <p:cNvPr id="14" name="TextBox 13"/>
          <p:cNvSpPr txBox="1"/>
          <p:nvPr/>
        </p:nvSpPr>
        <p:spPr>
          <a:xfrm>
            <a:off x="5818152" y="3753721"/>
            <a:ext cx="2339230" cy="307777"/>
          </a:xfrm>
          <a:prstGeom prst="rect">
            <a:avLst/>
          </a:prstGeom>
          <a:solidFill>
            <a:schemeClr val="bg1"/>
          </a:solidFill>
        </p:spPr>
        <p:txBody>
          <a:bodyPr wrap="none" rtlCol="0">
            <a:spAutoFit/>
          </a:bodyPr>
          <a:lstStyle/>
          <a:p>
            <a:r>
              <a:rPr lang="en-AU" sz="1400" dirty="0" smtClean="0"/>
              <a:t>Tungsten APT Prices US$/mtu</a:t>
            </a:r>
            <a:endParaRPr lang="en-AU" sz="1400" dirty="0"/>
          </a:p>
        </p:txBody>
      </p:sp>
      <p:sp>
        <p:nvSpPr>
          <p:cNvPr id="7" name="Rectangle 6"/>
          <p:cNvSpPr/>
          <p:nvPr/>
        </p:nvSpPr>
        <p:spPr>
          <a:xfrm>
            <a:off x="5203272" y="1191903"/>
            <a:ext cx="3568990" cy="307777"/>
          </a:xfrm>
          <a:prstGeom prst="rect">
            <a:avLst/>
          </a:prstGeom>
          <a:solidFill>
            <a:schemeClr val="bg1"/>
          </a:solidFill>
        </p:spPr>
        <p:txBody>
          <a:bodyPr wrap="none">
            <a:spAutoFit/>
          </a:bodyPr>
          <a:lstStyle/>
          <a:p>
            <a:r>
              <a:rPr lang="en-AU" sz="1400" dirty="0"/>
              <a:t>World forecast demand by country (tonnes </a:t>
            </a:r>
            <a:r>
              <a:rPr lang="en-AU" sz="1400" dirty="0" smtClean="0"/>
              <a:t>W)</a:t>
            </a:r>
            <a:endParaRPr lang="en-AU" sz="1400" dirty="0"/>
          </a:p>
        </p:txBody>
      </p:sp>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4909" y="4700705"/>
            <a:ext cx="4820001" cy="16333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3367923" y="6329493"/>
            <a:ext cx="1636987" cy="215444"/>
          </a:xfrm>
          <a:prstGeom prst="rect">
            <a:avLst/>
          </a:prstGeom>
          <a:noFill/>
        </p:spPr>
        <p:txBody>
          <a:bodyPr wrap="none" rtlCol="0">
            <a:spAutoFit/>
          </a:bodyPr>
          <a:lstStyle/>
          <a:p>
            <a:r>
              <a:rPr lang="en-AU" sz="800" dirty="0" smtClean="0"/>
              <a:t>Source: Tungsten Market Research</a:t>
            </a:r>
            <a:endParaRPr lang="en-AU" sz="800" dirty="0"/>
          </a:p>
        </p:txBody>
      </p:sp>
    </p:spTree>
    <p:extLst>
      <p:ext uri="{BB962C8B-B14F-4D97-AF65-F5344CB8AC3E}">
        <p14:creationId xmlns:p14="http://schemas.microsoft.com/office/powerpoint/2010/main" val="1555373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221" y="148180"/>
            <a:ext cx="8229600" cy="856663"/>
          </a:xfrm>
        </p:spPr>
        <p:txBody>
          <a:bodyPr>
            <a:normAutofit/>
          </a:bodyPr>
          <a:lstStyle/>
          <a:p>
            <a:pPr algn="l"/>
            <a:r>
              <a:rPr lang="en-AU" sz="3500" dirty="0" smtClean="0"/>
              <a:t>Watershed Project</a:t>
            </a:r>
            <a:endParaRPr lang="en-AU" sz="3500" dirty="0"/>
          </a:p>
        </p:txBody>
      </p:sp>
      <p:sp>
        <p:nvSpPr>
          <p:cNvPr id="3" name="Content Placeholder 2"/>
          <p:cNvSpPr>
            <a:spLocks noGrp="1"/>
          </p:cNvSpPr>
          <p:nvPr>
            <p:ph idx="1"/>
          </p:nvPr>
        </p:nvSpPr>
        <p:spPr>
          <a:xfrm>
            <a:off x="451149" y="1229359"/>
            <a:ext cx="4912588" cy="5147057"/>
          </a:xfrm>
        </p:spPr>
        <p:txBody>
          <a:bodyPr>
            <a:normAutofit fontScale="92500" lnSpcReduction="20000"/>
          </a:bodyPr>
          <a:lstStyle/>
          <a:p>
            <a:pPr>
              <a:spcBef>
                <a:spcPts val="1200"/>
              </a:spcBef>
              <a:spcAft>
                <a:spcPts val="600"/>
              </a:spcAft>
            </a:pPr>
            <a:r>
              <a:rPr lang="en-AU" sz="2600" dirty="0" smtClean="0"/>
              <a:t>Located 115km north west of Cairns</a:t>
            </a:r>
          </a:p>
          <a:p>
            <a:pPr>
              <a:spcBef>
                <a:spcPts val="1200"/>
              </a:spcBef>
              <a:spcAft>
                <a:spcPts val="600"/>
              </a:spcAft>
            </a:pPr>
            <a:r>
              <a:rPr lang="en-AU" sz="2600" dirty="0" smtClean="0"/>
              <a:t>Access to international and domestic airport at Cairns</a:t>
            </a:r>
          </a:p>
          <a:p>
            <a:pPr>
              <a:spcBef>
                <a:spcPts val="1200"/>
              </a:spcBef>
              <a:spcAft>
                <a:spcPts val="600"/>
              </a:spcAft>
            </a:pPr>
            <a:r>
              <a:rPr lang="en-AU" sz="2600" dirty="0"/>
              <a:t>Well serviced with road, state grid power line (24km from </a:t>
            </a:r>
            <a:r>
              <a:rPr lang="en-AU" sz="2600" dirty="0" smtClean="0"/>
              <a:t>site)</a:t>
            </a:r>
          </a:p>
          <a:p>
            <a:pPr>
              <a:spcBef>
                <a:spcPts val="1200"/>
              </a:spcBef>
              <a:spcAft>
                <a:spcPts val="600"/>
              </a:spcAft>
            </a:pPr>
            <a:r>
              <a:rPr lang="en-AU" sz="2600" dirty="0" smtClean="0"/>
              <a:t>Creating employment for 300 people during construction</a:t>
            </a:r>
          </a:p>
          <a:p>
            <a:pPr>
              <a:spcBef>
                <a:spcPts val="1200"/>
              </a:spcBef>
              <a:spcAft>
                <a:spcPts val="600"/>
              </a:spcAft>
            </a:pPr>
            <a:r>
              <a:rPr lang="en-AU" sz="2600" dirty="0" smtClean="0"/>
              <a:t>Employing 120 people when in operation</a:t>
            </a:r>
          </a:p>
          <a:p>
            <a:pPr>
              <a:spcBef>
                <a:spcPts val="1200"/>
              </a:spcBef>
              <a:spcAft>
                <a:spcPts val="600"/>
              </a:spcAft>
            </a:pPr>
            <a:r>
              <a:rPr lang="en-AU" sz="2600" dirty="0" smtClean="0"/>
              <a:t>Providing additional benefits to Queensland via royalties and payroll taxes.</a:t>
            </a:r>
          </a:p>
          <a:p>
            <a:pPr>
              <a:spcBef>
                <a:spcPts val="1200"/>
              </a:spcBef>
              <a:spcAft>
                <a:spcPts val="600"/>
              </a:spcAft>
            </a:pPr>
            <a:endParaRPr lang="en-AU" sz="2600" dirty="0" smtClean="0"/>
          </a:p>
          <a:p>
            <a:endParaRPr lang="en-AU" sz="2600" dirty="0" smtClean="0"/>
          </a:p>
          <a:p>
            <a:endParaRPr lang="en-AU" sz="26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9178" y="1181300"/>
            <a:ext cx="3559397" cy="5134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58648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490" y="151187"/>
            <a:ext cx="7242824" cy="856663"/>
          </a:xfrm>
        </p:spPr>
        <p:txBody>
          <a:bodyPr>
            <a:normAutofit fontScale="90000"/>
          </a:bodyPr>
          <a:lstStyle/>
          <a:p>
            <a:pPr algn="l"/>
            <a:r>
              <a:rPr lang="en-AU" sz="3500" dirty="0" smtClean="0"/>
              <a:t>Watershed Mineral Resources and Ore Reserves</a:t>
            </a:r>
            <a:endParaRPr lang="en-AU" sz="3500" dirty="0"/>
          </a:p>
        </p:txBody>
      </p:sp>
      <p:sp>
        <p:nvSpPr>
          <p:cNvPr id="4" name="TextBox 3"/>
          <p:cNvSpPr txBox="1"/>
          <p:nvPr/>
        </p:nvSpPr>
        <p:spPr>
          <a:xfrm>
            <a:off x="366534" y="5268216"/>
            <a:ext cx="6398250" cy="1400383"/>
          </a:xfrm>
          <a:prstGeom prst="rect">
            <a:avLst/>
          </a:prstGeom>
          <a:noFill/>
        </p:spPr>
        <p:txBody>
          <a:bodyPr wrap="square" rtlCol="0">
            <a:spAutoFit/>
          </a:bodyPr>
          <a:lstStyle/>
          <a:p>
            <a:r>
              <a:rPr lang="en-AU" sz="1300" dirty="0" smtClean="0"/>
              <a:t>Notes to accompany Mineral Resources and Ore Reserves</a:t>
            </a:r>
          </a:p>
          <a:p>
            <a:pPr marL="285750" indent="-285750">
              <a:buFont typeface="Arial" panose="020B0604020202020204" pitchFamily="34" charset="0"/>
              <a:buChar char="•"/>
            </a:pPr>
            <a:r>
              <a:rPr lang="en-AU" sz="1200" dirty="0" smtClean="0"/>
              <a:t>Mineral Resources first reported in ASX release 30 July 2012</a:t>
            </a:r>
          </a:p>
          <a:p>
            <a:pPr marL="285750" indent="-285750">
              <a:buFont typeface="Arial" panose="020B0604020202020204" pitchFamily="34" charset="0"/>
              <a:buChar char="•"/>
            </a:pPr>
            <a:r>
              <a:rPr lang="en-AU" sz="1200" dirty="0" smtClean="0"/>
              <a:t>Ore Reserves first reported in ASX release 17 September 2014</a:t>
            </a:r>
          </a:p>
          <a:p>
            <a:pPr marL="285750" indent="-285750">
              <a:buFont typeface="Arial" panose="020B0604020202020204" pitchFamily="34" charset="0"/>
              <a:buChar char="•"/>
            </a:pPr>
            <a:r>
              <a:rPr lang="en-AU" sz="1200" dirty="0" smtClean="0"/>
              <a:t>Mineral Resources are inclusive of Ore Reserves</a:t>
            </a:r>
          </a:p>
          <a:p>
            <a:pPr marL="285750" indent="-285750">
              <a:buFont typeface="Arial" panose="020B0604020202020204" pitchFamily="34" charset="0"/>
              <a:buChar char="•"/>
            </a:pPr>
            <a:r>
              <a:rPr lang="en-AU" sz="1200" dirty="0" smtClean="0"/>
              <a:t>Mineral Resources and Ore Reserves reported at a cut-off grade of 0.05% WO</a:t>
            </a:r>
            <a:r>
              <a:rPr lang="en-AU" sz="1200" baseline="-25000" dirty="0" smtClean="0"/>
              <a:t>3</a:t>
            </a:r>
            <a:endParaRPr lang="en-AU" sz="1200" dirty="0" smtClean="0"/>
          </a:p>
          <a:p>
            <a:pPr marL="285750" indent="-285750">
              <a:buFont typeface="Arial" panose="020B0604020202020204" pitchFamily="34" charset="0"/>
              <a:buChar char="•"/>
            </a:pPr>
            <a:r>
              <a:rPr lang="en-AU" sz="1200" dirty="0" smtClean="0"/>
              <a:t>Please refer to Competent Persons statement accompanying this presentation</a:t>
            </a:r>
          </a:p>
          <a:p>
            <a:endParaRPr lang="en-AU" sz="1200" dirty="0"/>
          </a:p>
        </p:txBody>
      </p:sp>
      <p:graphicFrame>
        <p:nvGraphicFramePr>
          <p:cNvPr id="9" name="Table 8"/>
          <p:cNvGraphicFramePr>
            <a:graphicFrameLocks noGrp="1"/>
          </p:cNvGraphicFramePr>
          <p:nvPr>
            <p:extLst>
              <p:ext uri="{D42A27DB-BD31-4B8C-83A1-F6EECF244321}">
                <p14:modId xmlns:p14="http://schemas.microsoft.com/office/powerpoint/2010/main" val="1522627684"/>
              </p:ext>
            </p:extLst>
          </p:nvPr>
        </p:nvGraphicFramePr>
        <p:xfrm>
          <a:off x="376178" y="1542917"/>
          <a:ext cx="8391644" cy="3565001"/>
        </p:xfrm>
        <a:graphic>
          <a:graphicData uri="http://schemas.openxmlformats.org/drawingml/2006/table">
            <a:tbl>
              <a:tblPr>
                <a:tableStyleId>{2D5ABB26-0587-4C30-8999-92F81FD0307C}</a:tableStyleId>
              </a:tblPr>
              <a:tblGrid>
                <a:gridCol w="4598810"/>
                <a:gridCol w="1896417"/>
                <a:gridCol w="1896417"/>
              </a:tblGrid>
              <a:tr h="324091">
                <a:tc>
                  <a:txBody>
                    <a:bodyPr/>
                    <a:lstStyle/>
                    <a:p>
                      <a:pPr algn="l" fontAlgn="ctr"/>
                      <a:r>
                        <a:rPr lang="en-AU" sz="1600" u="none" strike="noStrike" dirty="0" smtClean="0">
                          <a:effectLst/>
                        </a:rPr>
                        <a:t>Mineral </a:t>
                      </a:r>
                      <a:r>
                        <a:rPr lang="en-AU" sz="1600" u="none" strike="noStrike" dirty="0">
                          <a:effectLst/>
                        </a:rPr>
                        <a:t>Resources</a:t>
                      </a:r>
                      <a:endParaRPr lang="en-AU" sz="1600" b="0" i="0" u="none" strike="noStrike" dirty="0">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AU" sz="1600" u="none" strike="noStrike" dirty="0" smtClean="0">
                          <a:effectLst/>
                        </a:rPr>
                        <a:t>Tonnage Mt</a:t>
                      </a:r>
                      <a:endParaRPr lang="en-AU" sz="1600" b="0" i="0" u="none" strike="noStrike" dirty="0">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AU" sz="1600" u="none" strike="noStrike" dirty="0">
                          <a:effectLst/>
                        </a:rPr>
                        <a:t>WO</a:t>
                      </a:r>
                      <a:r>
                        <a:rPr lang="en-AU" sz="1600" u="none" strike="noStrike" baseline="-25000" dirty="0">
                          <a:effectLst/>
                        </a:rPr>
                        <a:t>3</a:t>
                      </a:r>
                      <a:r>
                        <a:rPr lang="en-AU" sz="1600" u="none" strike="noStrike" dirty="0">
                          <a:effectLst/>
                        </a:rPr>
                        <a:t>%</a:t>
                      </a:r>
                      <a:endParaRPr lang="en-AU" sz="1600" b="0" i="0" u="none" strike="noStrike" dirty="0">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r>
              <a:tr h="324091">
                <a:tc>
                  <a:txBody>
                    <a:bodyPr/>
                    <a:lstStyle/>
                    <a:p>
                      <a:pPr algn="l" fontAlgn="ctr"/>
                      <a:r>
                        <a:rPr lang="en-AU" sz="1600" u="none" strike="noStrike" dirty="0">
                          <a:effectLst/>
                        </a:rPr>
                        <a:t>Measured</a:t>
                      </a:r>
                      <a:endParaRPr lang="en-AU" sz="1600" b="0" i="0" u="none" strike="noStrike" dirty="0">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AU" sz="1600" u="none" strike="noStrike" dirty="0">
                          <a:effectLst/>
                        </a:rPr>
                        <a:t>9.5</a:t>
                      </a:r>
                      <a:endParaRPr lang="en-AU" sz="1600" b="0" i="0" u="none" strike="noStrike" dirty="0">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AU" sz="1600" u="none" strike="noStrike" dirty="0">
                          <a:effectLst/>
                        </a:rPr>
                        <a:t>0.16</a:t>
                      </a:r>
                      <a:endParaRPr lang="en-AU" sz="1600" b="0" i="0" u="none" strike="noStrike" dirty="0">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4091">
                <a:tc>
                  <a:txBody>
                    <a:bodyPr/>
                    <a:lstStyle/>
                    <a:p>
                      <a:pPr algn="l" fontAlgn="ctr"/>
                      <a:r>
                        <a:rPr lang="en-AU" sz="1600" u="none" strike="noStrike" dirty="0">
                          <a:effectLst/>
                        </a:rPr>
                        <a:t>Indicated</a:t>
                      </a:r>
                      <a:endParaRPr lang="en-AU" sz="1600" b="0" i="0" u="none" strike="noStrike" dirty="0">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AU" sz="1600" u="none" strike="noStrike" dirty="0">
                          <a:effectLst/>
                        </a:rPr>
                        <a:t>28.4</a:t>
                      </a:r>
                      <a:endParaRPr lang="en-AU" sz="1600" b="0" i="0" u="none" strike="noStrike" dirty="0">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AU" sz="1600" u="none" strike="noStrike" dirty="0">
                          <a:effectLst/>
                        </a:rPr>
                        <a:t>0.14</a:t>
                      </a:r>
                      <a:endParaRPr lang="en-AU" sz="1600" b="0" i="0" u="none" strike="noStrike" dirty="0">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4091">
                <a:tc>
                  <a:txBody>
                    <a:bodyPr/>
                    <a:lstStyle/>
                    <a:p>
                      <a:pPr algn="l" fontAlgn="ctr"/>
                      <a:r>
                        <a:rPr lang="en-AU" sz="1600" u="none" strike="noStrike" dirty="0">
                          <a:effectLst/>
                        </a:rPr>
                        <a:t>Sub Total: Measured and Indicated</a:t>
                      </a:r>
                      <a:endParaRPr lang="en-AU" sz="1600" b="0" i="0" u="none" strike="noStrike" dirty="0">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AU" sz="1600" u="none" strike="noStrike" dirty="0">
                          <a:effectLst/>
                        </a:rPr>
                        <a:t>37.8</a:t>
                      </a:r>
                      <a:endParaRPr lang="en-AU" sz="1600" b="0" i="0" u="none" strike="noStrike" dirty="0">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AU" sz="1600" u="none" strike="noStrike" dirty="0">
                          <a:effectLst/>
                        </a:rPr>
                        <a:t>0.15</a:t>
                      </a:r>
                      <a:endParaRPr lang="en-AU" sz="1600" b="0" i="0" u="none" strike="noStrike" dirty="0">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r>
              <a:tr h="324091">
                <a:tc>
                  <a:txBody>
                    <a:bodyPr/>
                    <a:lstStyle/>
                    <a:p>
                      <a:pPr algn="l" fontAlgn="ctr"/>
                      <a:r>
                        <a:rPr lang="en-AU" sz="1600" u="none" strike="noStrike" dirty="0">
                          <a:effectLst/>
                        </a:rPr>
                        <a:t>Inferred</a:t>
                      </a:r>
                      <a:endParaRPr lang="en-AU" sz="1600" b="0" i="0" u="none" strike="noStrike" dirty="0">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AU" sz="1600" u="none" strike="noStrike" dirty="0">
                          <a:effectLst/>
                        </a:rPr>
                        <a:t>11.5</a:t>
                      </a:r>
                      <a:endParaRPr lang="en-AU" sz="1600" b="0" i="0" u="none" strike="noStrike" dirty="0">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AU" sz="1600" u="none" strike="noStrike" dirty="0">
                          <a:effectLst/>
                        </a:rPr>
                        <a:t>0.15</a:t>
                      </a:r>
                      <a:endParaRPr lang="en-AU" sz="1600" b="0" i="0" u="none" strike="noStrike" dirty="0">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24091">
                <a:tc>
                  <a:txBody>
                    <a:bodyPr/>
                    <a:lstStyle/>
                    <a:p>
                      <a:pPr algn="l" fontAlgn="ctr"/>
                      <a:r>
                        <a:rPr lang="en-AU" sz="1600" u="none" strike="noStrike" dirty="0">
                          <a:effectLst/>
                        </a:rPr>
                        <a:t>Total: Measured, Indicated and Inferred</a:t>
                      </a:r>
                      <a:endParaRPr lang="en-AU" sz="1600" b="0" i="0" u="none" strike="noStrike" dirty="0">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AU" sz="1600" u="none" strike="noStrike" dirty="0">
                          <a:effectLst/>
                        </a:rPr>
                        <a:t>49.3</a:t>
                      </a:r>
                      <a:endParaRPr lang="en-AU" sz="1600" b="0" i="0" u="none" strike="noStrike" dirty="0">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AU" sz="1600" u="none" strike="noStrike" dirty="0">
                          <a:effectLst/>
                        </a:rPr>
                        <a:t>0.14</a:t>
                      </a:r>
                      <a:endParaRPr lang="en-AU" sz="1600" b="0" i="0" u="none" strike="noStrike" dirty="0">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r>
              <a:tr h="324091">
                <a:tc>
                  <a:txBody>
                    <a:bodyPr/>
                    <a:lstStyle/>
                    <a:p>
                      <a:pPr algn="l" fontAlgn="ctr"/>
                      <a:endParaRPr lang="en-AU" sz="1600" b="0" i="0" u="none" strike="noStrike" dirty="0">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AU" sz="1600" b="0" i="0" u="none" strike="noStrike" dirty="0">
                        <a:solidFill>
                          <a:srgbClr val="000000"/>
                        </a:solidFill>
                        <a:effectLst/>
                        <a:latin typeface="+mn-lt"/>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AU" sz="1600" b="0" i="0" u="none" strike="noStrike" dirty="0">
                        <a:solidFill>
                          <a:srgbClr val="000000"/>
                        </a:solidFill>
                        <a:effectLst/>
                        <a:latin typeface="+mn-lt"/>
                      </a:endParaRP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4091">
                <a:tc>
                  <a:txBody>
                    <a:bodyPr/>
                    <a:lstStyle/>
                    <a:p>
                      <a:pPr algn="l" fontAlgn="ctr"/>
                      <a:r>
                        <a:rPr lang="en-AU" sz="1600" u="none" strike="noStrike" dirty="0">
                          <a:effectLst/>
                        </a:rPr>
                        <a:t>Ore Reserves</a:t>
                      </a:r>
                      <a:endParaRPr lang="en-AU" sz="1600" b="0" i="0" u="none" strike="noStrike" dirty="0">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AU" sz="1600" u="none" strike="noStrike" dirty="0" smtClean="0">
                          <a:effectLst/>
                        </a:rPr>
                        <a:t>Tonnage Mt</a:t>
                      </a:r>
                      <a:endParaRPr lang="en-AU" sz="1600" b="0" i="0" u="none" strike="noStrike" dirty="0">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algn="ctr" defTabSz="914400" rtl="0" eaLnBrk="1" fontAlgn="ctr" latinLnBrk="0" hangingPunct="1"/>
                      <a:r>
                        <a:rPr lang="en-AU" sz="1600" u="none" strike="noStrike" kern="1200" dirty="0">
                          <a:solidFill>
                            <a:schemeClr val="tx1"/>
                          </a:solidFill>
                          <a:effectLst/>
                          <a:latin typeface="+mn-lt"/>
                          <a:ea typeface="+mn-ea"/>
                          <a:cs typeface="+mn-cs"/>
                        </a:rPr>
                        <a:t>WO</a:t>
                      </a:r>
                      <a:r>
                        <a:rPr lang="en-AU" sz="1600" u="none" strike="noStrike" kern="1200" baseline="-25000" dirty="0">
                          <a:solidFill>
                            <a:schemeClr val="tx1"/>
                          </a:solidFill>
                          <a:effectLst/>
                          <a:latin typeface="+mn-lt"/>
                          <a:ea typeface="+mn-ea"/>
                          <a:cs typeface="+mn-cs"/>
                        </a:rPr>
                        <a:t>3</a:t>
                      </a:r>
                      <a:r>
                        <a:rPr lang="en-AU" sz="1600" u="none" strike="noStrike" kern="1200" dirty="0">
                          <a:solidFill>
                            <a:schemeClr val="tx1"/>
                          </a:solidFill>
                          <a:effectLst/>
                          <a:latin typeface="+mn-lt"/>
                          <a:ea typeface="+mn-ea"/>
                          <a:cs typeface="+mn-cs"/>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r>
              <a:tr h="324091">
                <a:tc>
                  <a:txBody>
                    <a:bodyPr/>
                    <a:lstStyle/>
                    <a:p>
                      <a:pPr algn="l" fontAlgn="ctr"/>
                      <a:r>
                        <a:rPr lang="en-AU" sz="1600" u="none" strike="noStrike" dirty="0">
                          <a:effectLst/>
                        </a:rPr>
                        <a:t>Proved</a:t>
                      </a:r>
                      <a:endParaRPr lang="en-AU" sz="1600" b="0" i="0" u="none" strike="noStrike" dirty="0">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u="none" strike="noStrike" dirty="0">
                          <a:effectLst/>
                        </a:rPr>
                        <a:t>6.4</a:t>
                      </a:r>
                      <a:endParaRPr lang="en-US" sz="1600" b="0" i="0" u="none" strike="noStrike" dirty="0">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u="none" strike="noStrike" dirty="0">
                          <a:effectLst/>
                        </a:rPr>
                        <a:t>0.16</a:t>
                      </a:r>
                      <a:endParaRPr lang="en-US" sz="1600" b="0" i="0" u="none" strike="noStrike" dirty="0">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4091">
                <a:tc>
                  <a:txBody>
                    <a:bodyPr/>
                    <a:lstStyle/>
                    <a:p>
                      <a:pPr algn="l" fontAlgn="ctr"/>
                      <a:r>
                        <a:rPr lang="en-AU" sz="1600" u="none" strike="noStrike" dirty="0">
                          <a:effectLst/>
                        </a:rPr>
                        <a:t>Probable</a:t>
                      </a:r>
                      <a:endParaRPr lang="en-AU" sz="1600" b="0" i="0" u="none" strike="noStrike" dirty="0">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u="none" strike="noStrike" dirty="0">
                          <a:effectLst/>
                        </a:rPr>
                        <a:t>15</a:t>
                      </a:r>
                      <a:endParaRPr lang="en-US" sz="1600" b="0" i="0" u="none" strike="noStrike" dirty="0">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u="none" strike="noStrike" dirty="0">
                          <a:effectLst/>
                        </a:rPr>
                        <a:t>0.14</a:t>
                      </a:r>
                      <a:endParaRPr lang="en-US" sz="1600" b="0" i="0" u="none" strike="noStrike" dirty="0">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4091">
                <a:tc>
                  <a:txBody>
                    <a:bodyPr/>
                    <a:lstStyle/>
                    <a:p>
                      <a:pPr algn="l" fontAlgn="ctr"/>
                      <a:r>
                        <a:rPr lang="en-AU" sz="1600" u="none" strike="noStrike" dirty="0">
                          <a:effectLst/>
                        </a:rPr>
                        <a:t>Total: Proved and Probable</a:t>
                      </a:r>
                      <a:endParaRPr lang="en-AU" sz="1600" b="0" i="0" u="none" strike="noStrike" dirty="0">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1600" u="none" strike="noStrike" dirty="0">
                          <a:effectLst/>
                        </a:rPr>
                        <a:t>21.3</a:t>
                      </a:r>
                      <a:endParaRPr lang="en-US" sz="1600" b="0" i="0" u="none" strike="noStrike" dirty="0">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1600" u="none" strike="noStrike" dirty="0">
                          <a:effectLst/>
                        </a:rPr>
                        <a:t>0.15</a:t>
                      </a:r>
                      <a:endParaRPr lang="en-US" sz="1600" b="0" i="0" u="none" strike="noStrike" dirty="0">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r>
            </a:tbl>
          </a:graphicData>
        </a:graphic>
      </p:graphicFrame>
    </p:spTree>
    <p:extLst>
      <p:ext uri="{BB962C8B-B14F-4D97-AF65-F5344CB8AC3E}">
        <p14:creationId xmlns:p14="http://schemas.microsoft.com/office/powerpoint/2010/main" val="29987993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490" y="151187"/>
            <a:ext cx="7242824" cy="856663"/>
          </a:xfrm>
        </p:spPr>
        <p:txBody>
          <a:bodyPr>
            <a:normAutofit/>
          </a:bodyPr>
          <a:lstStyle/>
          <a:p>
            <a:pPr algn="l"/>
            <a:r>
              <a:rPr lang="en-AU" sz="3500" dirty="0" smtClean="0"/>
              <a:t>Mine Plan and Production Schedule</a:t>
            </a:r>
            <a:endParaRPr lang="en-AU" sz="3500" dirty="0"/>
          </a:p>
        </p:txBody>
      </p:sp>
      <p:graphicFrame>
        <p:nvGraphicFramePr>
          <p:cNvPr id="3" name="Table 2"/>
          <p:cNvGraphicFramePr>
            <a:graphicFrameLocks noGrp="1"/>
          </p:cNvGraphicFramePr>
          <p:nvPr>
            <p:extLst>
              <p:ext uri="{D42A27DB-BD31-4B8C-83A1-F6EECF244321}">
                <p14:modId xmlns:p14="http://schemas.microsoft.com/office/powerpoint/2010/main" val="3260307207"/>
              </p:ext>
            </p:extLst>
          </p:nvPr>
        </p:nvGraphicFramePr>
        <p:xfrm>
          <a:off x="299015" y="4078335"/>
          <a:ext cx="8545971" cy="2152892"/>
        </p:xfrm>
        <a:graphic>
          <a:graphicData uri="http://schemas.openxmlformats.org/drawingml/2006/table">
            <a:tbl>
              <a:tblPr firstRow="1" firstCol="1" lastRow="1" bandRow="1">
                <a:tableStyleId>{5C22544A-7EE6-4342-B048-85BDC9FD1C3A}</a:tableStyleId>
              </a:tblPr>
              <a:tblGrid>
                <a:gridCol w="2021556"/>
                <a:gridCol w="631624"/>
                <a:gridCol w="522761"/>
                <a:gridCol w="522761"/>
                <a:gridCol w="522761"/>
                <a:gridCol w="522761"/>
                <a:gridCol w="522761"/>
                <a:gridCol w="522761"/>
                <a:gridCol w="522761"/>
                <a:gridCol w="522761"/>
                <a:gridCol w="522761"/>
                <a:gridCol w="522761"/>
                <a:gridCol w="665181"/>
              </a:tblGrid>
              <a:tr h="455419">
                <a:tc>
                  <a:txBody>
                    <a:bodyPr/>
                    <a:lstStyle/>
                    <a:p>
                      <a:pPr marL="0" algn="ctr" defTabSz="914400" rtl="0" eaLnBrk="1" fontAlgn="ctr" latinLnBrk="0" hangingPunct="1">
                        <a:lnSpc>
                          <a:spcPct val="110000"/>
                        </a:lnSpc>
                        <a:spcBef>
                          <a:spcPts val="300"/>
                        </a:spcBef>
                        <a:spcAft>
                          <a:spcPts val="0"/>
                        </a:spcAft>
                      </a:pPr>
                      <a:r>
                        <a:rPr lang="en-US" sz="1600" b="0" u="none" strike="noStrike" kern="1200" dirty="0">
                          <a:solidFill>
                            <a:schemeClr val="tx1"/>
                          </a:solidFill>
                          <a:effectLst/>
                          <a:latin typeface="+mn-lt"/>
                          <a:ea typeface="+mn-ea"/>
                          <a:cs typeface="+mn-cs"/>
                        </a:rPr>
                        <a:t>Material</a:t>
                      </a:r>
                      <a:endParaRPr lang="en-AU" sz="1600" b="0" u="none" strike="noStrike"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algn="ctr" defTabSz="914400" rtl="0" eaLnBrk="1" fontAlgn="ctr" latinLnBrk="0" hangingPunct="1">
                        <a:lnSpc>
                          <a:spcPct val="110000"/>
                        </a:lnSpc>
                        <a:spcBef>
                          <a:spcPts val="300"/>
                        </a:spcBef>
                        <a:spcAft>
                          <a:spcPts val="0"/>
                        </a:spcAft>
                      </a:pPr>
                      <a:r>
                        <a:rPr lang="en-US" sz="1600" b="0" u="none" strike="noStrike" kern="1200" dirty="0">
                          <a:solidFill>
                            <a:schemeClr val="tx1"/>
                          </a:solidFill>
                          <a:effectLst/>
                          <a:latin typeface="+mn-lt"/>
                          <a:ea typeface="+mn-ea"/>
                          <a:cs typeface="+mn-cs"/>
                        </a:rPr>
                        <a:t>Units</a:t>
                      </a:r>
                      <a:endParaRPr lang="en-AU" sz="1600" b="0" u="none" strike="noStrike"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algn="ctr" defTabSz="914400" rtl="0" eaLnBrk="1" fontAlgn="ctr" latinLnBrk="0" hangingPunct="1">
                        <a:lnSpc>
                          <a:spcPct val="110000"/>
                        </a:lnSpc>
                        <a:spcBef>
                          <a:spcPts val="300"/>
                        </a:spcBef>
                        <a:spcAft>
                          <a:spcPts val="0"/>
                        </a:spcAft>
                      </a:pPr>
                      <a:r>
                        <a:rPr lang="en-US" sz="1600" b="0" u="none" strike="noStrike" kern="1200" dirty="0">
                          <a:solidFill>
                            <a:schemeClr val="tx1"/>
                          </a:solidFill>
                          <a:effectLst/>
                          <a:latin typeface="+mn-lt"/>
                          <a:ea typeface="+mn-ea"/>
                          <a:cs typeface="+mn-cs"/>
                        </a:rPr>
                        <a:t>1</a:t>
                      </a:r>
                      <a:endParaRPr lang="en-AU" sz="1600" b="0" u="none" strike="noStrike"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algn="ctr" defTabSz="914400" rtl="0" eaLnBrk="1" fontAlgn="ctr" latinLnBrk="0" hangingPunct="1">
                        <a:lnSpc>
                          <a:spcPct val="110000"/>
                        </a:lnSpc>
                        <a:spcBef>
                          <a:spcPts val="300"/>
                        </a:spcBef>
                        <a:spcAft>
                          <a:spcPts val="0"/>
                        </a:spcAft>
                      </a:pPr>
                      <a:r>
                        <a:rPr lang="en-US" sz="1600" b="0" u="none" strike="noStrike" kern="1200" dirty="0">
                          <a:solidFill>
                            <a:schemeClr val="tx1"/>
                          </a:solidFill>
                          <a:effectLst/>
                          <a:latin typeface="+mn-lt"/>
                          <a:ea typeface="+mn-ea"/>
                          <a:cs typeface="+mn-cs"/>
                        </a:rPr>
                        <a:t>2</a:t>
                      </a:r>
                      <a:endParaRPr lang="en-AU" sz="1600" b="0" u="none" strike="noStrike"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algn="ctr" defTabSz="914400" rtl="0" eaLnBrk="1" fontAlgn="ctr" latinLnBrk="0" hangingPunct="1">
                        <a:lnSpc>
                          <a:spcPct val="110000"/>
                        </a:lnSpc>
                        <a:spcBef>
                          <a:spcPts val="300"/>
                        </a:spcBef>
                        <a:spcAft>
                          <a:spcPts val="0"/>
                        </a:spcAft>
                      </a:pPr>
                      <a:r>
                        <a:rPr lang="en-US" sz="1600" b="0" u="none" strike="noStrike" kern="1200" dirty="0">
                          <a:solidFill>
                            <a:schemeClr val="tx1"/>
                          </a:solidFill>
                          <a:effectLst/>
                          <a:latin typeface="+mn-lt"/>
                          <a:ea typeface="+mn-ea"/>
                          <a:cs typeface="+mn-cs"/>
                        </a:rPr>
                        <a:t>3</a:t>
                      </a:r>
                      <a:endParaRPr lang="en-AU" sz="1600" b="0" u="none" strike="noStrike"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algn="ctr" defTabSz="914400" rtl="0" eaLnBrk="1" fontAlgn="ctr" latinLnBrk="0" hangingPunct="1">
                        <a:lnSpc>
                          <a:spcPct val="110000"/>
                        </a:lnSpc>
                        <a:spcBef>
                          <a:spcPts val="300"/>
                        </a:spcBef>
                        <a:spcAft>
                          <a:spcPts val="0"/>
                        </a:spcAft>
                      </a:pPr>
                      <a:r>
                        <a:rPr lang="en-US" sz="1600" b="0" u="none" strike="noStrike" kern="1200" dirty="0">
                          <a:solidFill>
                            <a:schemeClr val="tx1"/>
                          </a:solidFill>
                          <a:effectLst/>
                          <a:latin typeface="+mn-lt"/>
                          <a:ea typeface="+mn-ea"/>
                          <a:cs typeface="+mn-cs"/>
                        </a:rPr>
                        <a:t>4</a:t>
                      </a:r>
                      <a:endParaRPr lang="en-AU" sz="1600" b="0" u="none" strike="noStrike"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algn="ctr" defTabSz="914400" rtl="0" eaLnBrk="1" fontAlgn="ctr" latinLnBrk="0" hangingPunct="1">
                        <a:lnSpc>
                          <a:spcPct val="110000"/>
                        </a:lnSpc>
                        <a:spcBef>
                          <a:spcPts val="300"/>
                        </a:spcBef>
                        <a:spcAft>
                          <a:spcPts val="0"/>
                        </a:spcAft>
                      </a:pPr>
                      <a:r>
                        <a:rPr lang="en-US" sz="1600" b="0" u="none" strike="noStrike" kern="1200" dirty="0">
                          <a:solidFill>
                            <a:schemeClr val="tx1"/>
                          </a:solidFill>
                          <a:effectLst/>
                          <a:latin typeface="+mn-lt"/>
                          <a:ea typeface="+mn-ea"/>
                          <a:cs typeface="+mn-cs"/>
                        </a:rPr>
                        <a:t>5</a:t>
                      </a:r>
                      <a:endParaRPr lang="en-AU" sz="1600" b="0" u="none" strike="noStrike"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algn="ctr" defTabSz="914400" rtl="0" eaLnBrk="1" fontAlgn="ctr" latinLnBrk="0" hangingPunct="1">
                        <a:lnSpc>
                          <a:spcPct val="110000"/>
                        </a:lnSpc>
                        <a:spcBef>
                          <a:spcPts val="300"/>
                        </a:spcBef>
                        <a:spcAft>
                          <a:spcPts val="0"/>
                        </a:spcAft>
                      </a:pPr>
                      <a:r>
                        <a:rPr lang="en-US" sz="1600" b="0" u="none" strike="noStrike" kern="1200" dirty="0">
                          <a:solidFill>
                            <a:schemeClr val="tx1"/>
                          </a:solidFill>
                          <a:effectLst/>
                          <a:latin typeface="+mn-lt"/>
                          <a:ea typeface="+mn-ea"/>
                          <a:cs typeface="+mn-cs"/>
                        </a:rPr>
                        <a:t>6</a:t>
                      </a:r>
                      <a:endParaRPr lang="en-AU" sz="1600" b="0" u="none" strike="noStrike"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algn="ctr" defTabSz="914400" rtl="0" eaLnBrk="1" fontAlgn="ctr" latinLnBrk="0" hangingPunct="1">
                        <a:lnSpc>
                          <a:spcPct val="110000"/>
                        </a:lnSpc>
                        <a:spcBef>
                          <a:spcPts val="300"/>
                        </a:spcBef>
                        <a:spcAft>
                          <a:spcPts val="0"/>
                        </a:spcAft>
                      </a:pPr>
                      <a:r>
                        <a:rPr lang="en-US" sz="1600" b="0" u="none" strike="noStrike" kern="1200" dirty="0">
                          <a:solidFill>
                            <a:schemeClr val="tx1"/>
                          </a:solidFill>
                          <a:effectLst/>
                          <a:latin typeface="+mn-lt"/>
                          <a:ea typeface="+mn-ea"/>
                          <a:cs typeface="+mn-cs"/>
                        </a:rPr>
                        <a:t>7</a:t>
                      </a:r>
                      <a:endParaRPr lang="en-AU" sz="1600" b="0" u="none" strike="noStrike"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algn="ctr" defTabSz="914400" rtl="0" eaLnBrk="1" fontAlgn="ctr" latinLnBrk="0" hangingPunct="1">
                        <a:lnSpc>
                          <a:spcPct val="110000"/>
                        </a:lnSpc>
                        <a:spcBef>
                          <a:spcPts val="300"/>
                        </a:spcBef>
                        <a:spcAft>
                          <a:spcPts val="0"/>
                        </a:spcAft>
                      </a:pPr>
                      <a:r>
                        <a:rPr lang="en-US" sz="1600" b="0" u="none" strike="noStrike" kern="1200" dirty="0">
                          <a:solidFill>
                            <a:schemeClr val="tx1"/>
                          </a:solidFill>
                          <a:effectLst/>
                          <a:latin typeface="+mn-lt"/>
                          <a:ea typeface="+mn-ea"/>
                          <a:cs typeface="+mn-cs"/>
                        </a:rPr>
                        <a:t>8</a:t>
                      </a:r>
                      <a:endParaRPr lang="en-AU" sz="1600" b="0" u="none" strike="noStrike"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algn="ctr" defTabSz="914400" rtl="0" eaLnBrk="1" fontAlgn="ctr" latinLnBrk="0" hangingPunct="1">
                        <a:lnSpc>
                          <a:spcPct val="110000"/>
                        </a:lnSpc>
                        <a:spcBef>
                          <a:spcPts val="300"/>
                        </a:spcBef>
                        <a:spcAft>
                          <a:spcPts val="0"/>
                        </a:spcAft>
                      </a:pPr>
                      <a:r>
                        <a:rPr lang="en-US" sz="1600" b="0" u="none" strike="noStrike" kern="1200" dirty="0">
                          <a:solidFill>
                            <a:schemeClr val="tx1"/>
                          </a:solidFill>
                          <a:effectLst/>
                          <a:latin typeface="+mn-lt"/>
                          <a:ea typeface="+mn-ea"/>
                          <a:cs typeface="+mn-cs"/>
                        </a:rPr>
                        <a:t>9</a:t>
                      </a:r>
                      <a:endParaRPr lang="en-AU" sz="1600" b="0" u="none" strike="noStrike"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algn="ctr" defTabSz="914400" rtl="0" eaLnBrk="1" fontAlgn="ctr" latinLnBrk="0" hangingPunct="1">
                        <a:lnSpc>
                          <a:spcPct val="110000"/>
                        </a:lnSpc>
                        <a:spcBef>
                          <a:spcPts val="300"/>
                        </a:spcBef>
                        <a:spcAft>
                          <a:spcPts val="0"/>
                        </a:spcAft>
                      </a:pPr>
                      <a:r>
                        <a:rPr lang="en-US" sz="1600" b="0" u="none" strike="noStrike" kern="1200" dirty="0">
                          <a:solidFill>
                            <a:schemeClr val="tx1"/>
                          </a:solidFill>
                          <a:effectLst/>
                          <a:latin typeface="+mn-lt"/>
                          <a:ea typeface="+mn-ea"/>
                          <a:cs typeface="+mn-cs"/>
                        </a:rPr>
                        <a:t>10</a:t>
                      </a:r>
                      <a:endParaRPr lang="en-AU" sz="1600" b="0" u="none" strike="noStrike"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algn="ctr" defTabSz="914400" rtl="0" eaLnBrk="1" fontAlgn="ctr" latinLnBrk="0" hangingPunct="1">
                        <a:lnSpc>
                          <a:spcPct val="110000"/>
                        </a:lnSpc>
                        <a:spcBef>
                          <a:spcPts val="300"/>
                        </a:spcBef>
                        <a:spcAft>
                          <a:spcPts val="0"/>
                        </a:spcAft>
                      </a:pPr>
                      <a:r>
                        <a:rPr lang="en-US" sz="1600" b="0" u="none" strike="noStrike" kern="1200" dirty="0">
                          <a:solidFill>
                            <a:schemeClr val="tx1"/>
                          </a:solidFill>
                          <a:effectLst/>
                          <a:latin typeface="+mn-lt"/>
                          <a:ea typeface="+mn-ea"/>
                          <a:cs typeface="+mn-cs"/>
                        </a:rPr>
                        <a:t>Total</a:t>
                      </a:r>
                      <a:endParaRPr lang="en-AU" sz="1600" b="0" u="none" strike="noStrike"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r>
              <a:tr h="455419">
                <a:tc>
                  <a:txBody>
                    <a:bodyPr/>
                    <a:lstStyle/>
                    <a:p>
                      <a:pPr marL="0" algn="ctr" defTabSz="914400" rtl="0" eaLnBrk="1" fontAlgn="ctr" latinLnBrk="0" hangingPunct="1">
                        <a:lnSpc>
                          <a:spcPct val="110000"/>
                        </a:lnSpc>
                        <a:spcBef>
                          <a:spcPts val="300"/>
                        </a:spcBef>
                        <a:spcAft>
                          <a:spcPts val="0"/>
                        </a:spcAft>
                      </a:pPr>
                      <a:r>
                        <a:rPr lang="en-US" sz="1600" b="0" u="none" strike="noStrike" kern="1200" dirty="0">
                          <a:solidFill>
                            <a:schemeClr val="tx1"/>
                          </a:solidFill>
                          <a:effectLst/>
                          <a:latin typeface="+mn-lt"/>
                          <a:ea typeface="+mn-ea"/>
                          <a:cs typeface="+mn-cs"/>
                        </a:rPr>
                        <a:t>Waste Tonnes Mined</a:t>
                      </a:r>
                      <a:endParaRPr lang="en-AU" sz="1600" b="0" u="none" strike="noStrike"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algn="ctr" defTabSz="914400" rtl="0" eaLnBrk="1" fontAlgn="ctr" latinLnBrk="0" hangingPunct="1">
                        <a:lnSpc>
                          <a:spcPct val="110000"/>
                        </a:lnSpc>
                        <a:spcBef>
                          <a:spcPts val="300"/>
                        </a:spcBef>
                        <a:spcAft>
                          <a:spcPts val="0"/>
                        </a:spcAft>
                      </a:pPr>
                      <a:r>
                        <a:rPr lang="en-US" sz="1600" b="0" u="none" strike="noStrike" kern="1200" dirty="0">
                          <a:solidFill>
                            <a:schemeClr val="tx1"/>
                          </a:solidFill>
                          <a:effectLst/>
                          <a:latin typeface="+mn-lt"/>
                          <a:ea typeface="+mn-ea"/>
                          <a:cs typeface="+mn-cs"/>
                        </a:rPr>
                        <a:t>Mt</a:t>
                      </a:r>
                      <a:endParaRPr lang="en-AU" sz="1600" b="0" u="none" strike="noStrike"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ctr" latinLnBrk="0" hangingPunct="1">
                        <a:lnSpc>
                          <a:spcPct val="110000"/>
                        </a:lnSpc>
                        <a:spcBef>
                          <a:spcPts val="300"/>
                        </a:spcBef>
                        <a:spcAft>
                          <a:spcPts val="0"/>
                        </a:spcAft>
                      </a:pPr>
                      <a:r>
                        <a:rPr lang="en-US" sz="1600" b="0" u="none" strike="noStrike" kern="1200" dirty="0">
                          <a:solidFill>
                            <a:schemeClr val="tx1"/>
                          </a:solidFill>
                          <a:effectLst/>
                          <a:latin typeface="+mn-lt"/>
                          <a:ea typeface="+mn-ea"/>
                          <a:cs typeface="+mn-cs"/>
                        </a:rPr>
                        <a:t>7.1</a:t>
                      </a:r>
                      <a:endParaRPr lang="en-AU" sz="1600" b="0" u="none" strike="noStrike"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ctr" latinLnBrk="0" hangingPunct="1">
                        <a:lnSpc>
                          <a:spcPct val="110000"/>
                        </a:lnSpc>
                        <a:spcBef>
                          <a:spcPts val="300"/>
                        </a:spcBef>
                        <a:spcAft>
                          <a:spcPts val="0"/>
                        </a:spcAft>
                      </a:pPr>
                      <a:r>
                        <a:rPr lang="en-US" sz="1600" b="0" u="none" strike="noStrike" kern="1200" dirty="0">
                          <a:solidFill>
                            <a:schemeClr val="tx1"/>
                          </a:solidFill>
                          <a:effectLst/>
                          <a:latin typeface="+mn-lt"/>
                          <a:ea typeface="+mn-ea"/>
                          <a:cs typeface="+mn-cs"/>
                        </a:rPr>
                        <a:t>9.65</a:t>
                      </a:r>
                      <a:endParaRPr lang="en-AU" sz="1600" b="0" u="none" strike="noStrike"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ctr" latinLnBrk="0" hangingPunct="1">
                        <a:lnSpc>
                          <a:spcPct val="110000"/>
                        </a:lnSpc>
                        <a:spcBef>
                          <a:spcPts val="300"/>
                        </a:spcBef>
                        <a:spcAft>
                          <a:spcPts val="0"/>
                        </a:spcAft>
                      </a:pPr>
                      <a:r>
                        <a:rPr lang="en-US" sz="1600" b="0" u="none" strike="noStrike" kern="1200" dirty="0">
                          <a:solidFill>
                            <a:schemeClr val="tx1"/>
                          </a:solidFill>
                          <a:effectLst/>
                          <a:latin typeface="+mn-lt"/>
                          <a:ea typeface="+mn-ea"/>
                          <a:cs typeface="+mn-cs"/>
                        </a:rPr>
                        <a:t>8.9</a:t>
                      </a:r>
                      <a:endParaRPr lang="en-AU" sz="1600" b="0" u="none" strike="noStrike"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ctr" latinLnBrk="0" hangingPunct="1">
                        <a:lnSpc>
                          <a:spcPct val="110000"/>
                        </a:lnSpc>
                        <a:spcBef>
                          <a:spcPts val="300"/>
                        </a:spcBef>
                        <a:spcAft>
                          <a:spcPts val="0"/>
                        </a:spcAft>
                      </a:pPr>
                      <a:r>
                        <a:rPr lang="en-US" sz="1600" b="0" u="none" strike="noStrike" kern="1200" dirty="0">
                          <a:solidFill>
                            <a:schemeClr val="tx1"/>
                          </a:solidFill>
                          <a:effectLst/>
                          <a:latin typeface="+mn-lt"/>
                          <a:ea typeface="+mn-ea"/>
                          <a:cs typeface="+mn-cs"/>
                        </a:rPr>
                        <a:t>8.82</a:t>
                      </a:r>
                      <a:endParaRPr lang="en-AU" sz="1600" b="0" u="none" strike="noStrike"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ctr" latinLnBrk="0" hangingPunct="1">
                        <a:lnSpc>
                          <a:spcPct val="110000"/>
                        </a:lnSpc>
                        <a:spcBef>
                          <a:spcPts val="300"/>
                        </a:spcBef>
                        <a:spcAft>
                          <a:spcPts val="0"/>
                        </a:spcAft>
                      </a:pPr>
                      <a:r>
                        <a:rPr lang="en-US" sz="1600" b="0" u="none" strike="noStrike" kern="1200" dirty="0">
                          <a:solidFill>
                            <a:schemeClr val="tx1"/>
                          </a:solidFill>
                          <a:effectLst/>
                          <a:latin typeface="+mn-lt"/>
                          <a:ea typeface="+mn-ea"/>
                          <a:cs typeface="+mn-cs"/>
                        </a:rPr>
                        <a:t>8.23</a:t>
                      </a:r>
                      <a:endParaRPr lang="en-AU" sz="1600" b="0" u="none" strike="noStrike"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ctr" latinLnBrk="0" hangingPunct="1">
                        <a:lnSpc>
                          <a:spcPct val="110000"/>
                        </a:lnSpc>
                        <a:spcBef>
                          <a:spcPts val="300"/>
                        </a:spcBef>
                        <a:spcAft>
                          <a:spcPts val="0"/>
                        </a:spcAft>
                      </a:pPr>
                      <a:r>
                        <a:rPr lang="en-US" sz="1600" b="0" u="none" strike="noStrike" kern="1200" dirty="0">
                          <a:solidFill>
                            <a:schemeClr val="tx1"/>
                          </a:solidFill>
                          <a:effectLst/>
                          <a:latin typeface="+mn-lt"/>
                          <a:ea typeface="+mn-ea"/>
                          <a:cs typeface="+mn-cs"/>
                        </a:rPr>
                        <a:t>7.63</a:t>
                      </a:r>
                      <a:endParaRPr lang="en-AU" sz="1600" b="0" u="none" strike="noStrike"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ctr" latinLnBrk="0" hangingPunct="1">
                        <a:lnSpc>
                          <a:spcPct val="110000"/>
                        </a:lnSpc>
                        <a:spcBef>
                          <a:spcPts val="300"/>
                        </a:spcBef>
                        <a:spcAft>
                          <a:spcPts val="0"/>
                        </a:spcAft>
                      </a:pPr>
                      <a:r>
                        <a:rPr lang="en-US" sz="1600" b="0" u="none" strike="noStrike" kern="1200" dirty="0">
                          <a:solidFill>
                            <a:schemeClr val="tx1"/>
                          </a:solidFill>
                          <a:effectLst/>
                          <a:latin typeface="+mn-lt"/>
                          <a:ea typeface="+mn-ea"/>
                          <a:cs typeface="+mn-cs"/>
                        </a:rPr>
                        <a:t>7.22</a:t>
                      </a:r>
                      <a:endParaRPr lang="en-AU" sz="1600" b="0" u="none" strike="noStrike"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ctr" latinLnBrk="0" hangingPunct="1">
                        <a:lnSpc>
                          <a:spcPct val="110000"/>
                        </a:lnSpc>
                        <a:spcBef>
                          <a:spcPts val="300"/>
                        </a:spcBef>
                        <a:spcAft>
                          <a:spcPts val="0"/>
                        </a:spcAft>
                      </a:pPr>
                      <a:r>
                        <a:rPr lang="en-US" sz="1600" b="0" u="none" strike="noStrike" kern="1200" dirty="0">
                          <a:solidFill>
                            <a:schemeClr val="tx1"/>
                          </a:solidFill>
                          <a:effectLst/>
                          <a:latin typeface="+mn-lt"/>
                          <a:ea typeface="+mn-ea"/>
                          <a:cs typeface="+mn-cs"/>
                        </a:rPr>
                        <a:t>6.01</a:t>
                      </a:r>
                      <a:endParaRPr lang="en-AU" sz="1600" b="0" u="none" strike="noStrike"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ctr" latinLnBrk="0" hangingPunct="1">
                        <a:lnSpc>
                          <a:spcPct val="110000"/>
                        </a:lnSpc>
                        <a:spcBef>
                          <a:spcPts val="300"/>
                        </a:spcBef>
                        <a:spcAft>
                          <a:spcPts val="0"/>
                        </a:spcAft>
                      </a:pPr>
                      <a:r>
                        <a:rPr lang="en-US" sz="1600" b="0" u="none" strike="noStrike" kern="1200" dirty="0">
                          <a:solidFill>
                            <a:schemeClr val="tx1"/>
                          </a:solidFill>
                          <a:effectLst/>
                          <a:latin typeface="+mn-lt"/>
                          <a:ea typeface="+mn-ea"/>
                          <a:cs typeface="+mn-cs"/>
                        </a:rPr>
                        <a:t>2.31</a:t>
                      </a:r>
                      <a:endParaRPr lang="en-AU" sz="1600" b="0" u="none" strike="noStrike"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ctr" latinLnBrk="0" hangingPunct="1">
                        <a:lnSpc>
                          <a:spcPct val="110000"/>
                        </a:lnSpc>
                        <a:spcBef>
                          <a:spcPts val="300"/>
                        </a:spcBef>
                        <a:spcAft>
                          <a:spcPts val="0"/>
                        </a:spcAft>
                      </a:pPr>
                      <a:r>
                        <a:rPr lang="en-US" sz="1600" b="0" u="none" strike="noStrike" kern="1200" dirty="0">
                          <a:solidFill>
                            <a:schemeClr val="tx1"/>
                          </a:solidFill>
                          <a:effectLst/>
                          <a:latin typeface="+mn-lt"/>
                          <a:ea typeface="+mn-ea"/>
                          <a:cs typeface="+mn-cs"/>
                        </a:rPr>
                        <a:t>0.36</a:t>
                      </a:r>
                      <a:endParaRPr lang="en-AU" sz="1600" b="0" u="none" strike="noStrike"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ctr" latinLnBrk="0" hangingPunct="1">
                        <a:lnSpc>
                          <a:spcPct val="110000"/>
                        </a:lnSpc>
                        <a:spcBef>
                          <a:spcPts val="300"/>
                        </a:spcBef>
                        <a:spcAft>
                          <a:spcPts val="0"/>
                        </a:spcAft>
                      </a:pPr>
                      <a:r>
                        <a:rPr lang="en-US" sz="1600" b="0" u="none" strike="noStrike" kern="1200" dirty="0">
                          <a:solidFill>
                            <a:schemeClr val="tx1"/>
                          </a:solidFill>
                          <a:effectLst/>
                          <a:latin typeface="+mn-lt"/>
                          <a:ea typeface="+mn-ea"/>
                          <a:cs typeface="+mn-cs"/>
                        </a:rPr>
                        <a:t>66.23</a:t>
                      </a:r>
                      <a:endParaRPr lang="en-AU" sz="1600" b="0" u="none" strike="noStrike"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14018">
                <a:tc>
                  <a:txBody>
                    <a:bodyPr/>
                    <a:lstStyle/>
                    <a:p>
                      <a:pPr marL="0" algn="ctr" defTabSz="914400" rtl="0" eaLnBrk="1" fontAlgn="ctr" latinLnBrk="0" hangingPunct="1">
                        <a:lnSpc>
                          <a:spcPct val="110000"/>
                        </a:lnSpc>
                        <a:spcBef>
                          <a:spcPts val="300"/>
                        </a:spcBef>
                        <a:spcAft>
                          <a:spcPts val="0"/>
                        </a:spcAft>
                      </a:pPr>
                      <a:r>
                        <a:rPr lang="en-US" sz="1600" b="0" u="none" strike="noStrike" kern="1200" dirty="0">
                          <a:solidFill>
                            <a:schemeClr val="tx1"/>
                          </a:solidFill>
                          <a:effectLst/>
                          <a:latin typeface="+mn-lt"/>
                          <a:ea typeface="+mn-ea"/>
                          <a:cs typeface="+mn-cs"/>
                        </a:rPr>
                        <a:t>Ore Tonnes Processed</a:t>
                      </a:r>
                      <a:endParaRPr lang="en-AU" sz="1600" b="0" u="none" strike="noStrike"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algn="ctr" defTabSz="914400" rtl="0" eaLnBrk="1" fontAlgn="ctr" latinLnBrk="0" hangingPunct="1">
                        <a:lnSpc>
                          <a:spcPct val="110000"/>
                        </a:lnSpc>
                        <a:spcBef>
                          <a:spcPts val="300"/>
                        </a:spcBef>
                        <a:spcAft>
                          <a:spcPts val="0"/>
                        </a:spcAft>
                      </a:pPr>
                      <a:r>
                        <a:rPr lang="en-US" sz="1600" b="0" u="none" strike="noStrike" kern="1200" dirty="0">
                          <a:solidFill>
                            <a:schemeClr val="tx1"/>
                          </a:solidFill>
                          <a:effectLst/>
                          <a:latin typeface="+mn-lt"/>
                          <a:ea typeface="+mn-ea"/>
                          <a:cs typeface="+mn-cs"/>
                        </a:rPr>
                        <a:t>Mt</a:t>
                      </a:r>
                      <a:endParaRPr lang="en-AU" sz="1600" b="0" u="none" strike="noStrike"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ctr" latinLnBrk="0" hangingPunct="1">
                        <a:lnSpc>
                          <a:spcPct val="110000"/>
                        </a:lnSpc>
                        <a:spcBef>
                          <a:spcPts val="300"/>
                        </a:spcBef>
                        <a:spcAft>
                          <a:spcPts val="0"/>
                        </a:spcAft>
                      </a:pPr>
                      <a:r>
                        <a:rPr lang="en-US" sz="1600" b="0" u="none" strike="noStrike" kern="1200" dirty="0">
                          <a:solidFill>
                            <a:schemeClr val="tx1"/>
                          </a:solidFill>
                          <a:effectLst/>
                          <a:latin typeface="+mn-lt"/>
                          <a:ea typeface="+mn-ea"/>
                          <a:cs typeface="+mn-cs"/>
                        </a:rPr>
                        <a:t>2.22</a:t>
                      </a:r>
                      <a:endParaRPr lang="en-AU" sz="1600" b="0" u="none" strike="noStrike"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ctr" latinLnBrk="0" hangingPunct="1">
                        <a:lnSpc>
                          <a:spcPct val="110000"/>
                        </a:lnSpc>
                        <a:spcBef>
                          <a:spcPts val="300"/>
                        </a:spcBef>
                        <a:spcAft>
                          <a:spcPts val="0"/>
                        </a:spcAft>
                      </a:pPr>
                      <a:r>
                        <a:rPr lang="en-US" sz="1600" b="0" u="none" strike="noStrike" kern="1200" dirty="0">
                          <a:solidFill>
                            <a:schemeClr val="tx1"/>
                          </a:solidFill>
                          <a:effectLst/>
                          <a:latin typeface="+mn-lt"/>
                          <a:ea typeface="+mn-ea"/>
                          <a:cs typeface="+mn-cs"/>
                        </a:rPr>
                        <a:t>2.5</a:t>
                      </a:r>
                      <a:endParaRPr lang="en-AU" sz="1600" b="0" u="none" strike="noStrike"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ctr" latinLnBrk="0" hangingPunct="1">
                        <a:lnSpc>
                          <a:spcPct val="110000"/>
                        </a:lnSpc>
                        <a:spcBef>
                          <a:spcPts val="300"/>
                        </a:spcBef>
                        <a:spcAft>
                          <a:spcPts val="0"/>
                        </a:spcAft>
                      </a:pPr>
                      <a:r>
                        <a:rPr lang="en-US" sz="1600" b="0" u="none" strike="noStrike" kern="1200" dirty="0">
                          <a:solidFill>
                            <a:schemeClr val="tx1"/>
                          </a:solidFill>
                          <a:effectLst/>
                          <a:latin typeface="+mn-lt"/>
                          <a:ea typeface="+mn-ea"/>
                          <a:cs typeface="+mn-cs"/>
                        </a:rPr>
                        <a:t>2.5</a:t>
                      </a:r>
                      <a:endParaRPr lang="en-AU" sz="1600" b="0" u="none" strike="noStrike"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ctr" latinLnBrk="0" hangingPunct="1">
                        <a:lnSpc>
                          <a:spcPct val="110000"/>
                        </a:lnSpc>
                        <a:spcBef>
                          <a:spcPts val="300"/>
                        </a:spcBef>
                        <a:spcAft>
                          <a:spcPts val="0"/>
                        </a:spcAft>
                      </a:pPr>
                      <a:r>
                        <a:rPr lang="en-US" sz="1600" b="0" u="none" strike="noStrike" kern="1200" dirty="0">
                          <a:solidFill>
                            <a:schemeClr val="tx1"/>
                          </a:solidFill>
                          <a:effectLst/>
                          <a:latin typeface="+mn-lt"/>
                          <a:ea typeface="+mn-ea"/>
                          <a:cs typeface="+mn-cs"/>
                        </a:rPr>
                        <a:t>2.5</a:t>
                      </a:r>
                      <a:endParaRPr lang="en-AU" sz="1600" b="0" u="none" strike="noStrike"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ctr" latinLnBrk="0" hangingPunct="1">
                        <a:lnSpc>
                          <a:spcPct val="110000"/>
                        </a:lnSpc>
                        <a:spcBef>
                          <a:spcPts val="300"/>
                        </a:spcBef>
                        <a:spcAft>
                          <a:spcPts val="0"/>
                        </a:spcAft>
                      </a:pPr>
                      <a:r>
                        <a:rPr lang="en-US" sz="1600" b="0" u="none" strike="noStrike" kern="1200" dirty="0">
                          <a:solidFill>
                            <a:schemeClr val="tx1"/>
                          </a:solidFill>
                          <a:effectLst/>
                          <a:latin typeface="+mn-lt"/>
                          <a:ea typeface="+mn-ea"/>
                          <a:cs typeface="+mn-cs"/>
                        </a:rPr>
                        <a:t>2.5</a:t>
                      </a:r>
                      <a:endParaRPr lang="en-AU" sz="1600" b="0" u="none" strike="noStrike"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ctr" latinLnBrk="0" hangingPunct="1">
                        <a:lnSpc>
                          <a:spcPct val="110000"/>
                        </a:lnSpc>
                        <a:spcBef>
                          <a:spcPts val="300"/>
                        </a:spcBef>
                        <a:spcAft>
                          <a:spcPts val="0"/>
                        </a:spcAft>
                      </a:pPr>
                      <a:r>
                        <a:rPr lang="en-US" sz="1600" b="0" u="none" strike="noStrike" kern="1200" dirty="0">
                          <a:solidFill>
                            <a:schemeClr val="tx1"/>
                          </a:solidFill>
                          <a:effectLst/>
                          <a:latin typeface="+mn-lt"/>
                          <a:ea typeface="+mn-ea"/>
                          <a:cs typeface="+mn-cs"/>
                        </a:rPr>
                        <a:t>2.5</a:t>
                      </a:r>
                      <a:endParaRPr lang="en-AU" sz="1600" b="0" u="none" strike="noStrike"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ctr" latinLnBrk="0" hangingPunct="1">
                        <a:lnSpc>
                          <a:spcPct val="110000"/>
                        </a:lnSpc>
                        <a:spcBef>
                          <a:spcPts val="300"/>
                        </a:spcBef>
                        <a:spcAft>
                          <a:spcPts val="0"/>
                        </a:spcAft>
                      </a:pPr>
                      <a:r>
                        <a:rPr lang="en-US" sz="1600" b="0" u="none" strike="noStrike" kern="1200" dirty="0">
                          <a:solidFill>
                            <a:schemeClr val="tx1"/>
                          </a:solidFill>
                          <a:effectLst/>
                          <a:latin typeface="+mn-lt"/>
                          <a:ea typeface="+mn-ea"/>
                          <a:cs typeface="+mn-cs"/>
                        </a:rPr>
                        <a:t>2.5</a:t>
                      </a:r>
                      <a:endParaRPr lang="en-AU" sz="1600" b="0" u="none" strike="noStrike"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ctr" latinLnBrk="0" hangingPunct="1">
                        <a:lnSpc>
                          <a:spcPct val="110000"/>
                        </a:lnSpc>
                        <a:spcBef>
                          <a:spcPts val="300"/>
                        </a:spcBef>
                        <a:spcAft>
                          <a:spcPts val="0"/>
                        </a:spcAft>
                      </a:pPr>
                      <a:r>
                        <a:rPr lang="en-US" sz="1600" b="0" u="none" strike="noStrike" kern="1200" dirty="0">
                          <a:solidFill>
                            <a:schemeClr val="tx1"/>
                          </a:solidFill>
                          <a:effectLst/>
                          <a:latin typeface="+mn-lt"/>
                          <a:ea typeface="+mn-ea"/>
                          <a:cs typeface="+mn-cs"/>
                        </a:rPr>
                        <a:t>2.5</a:t>
                      </a:r>
                      <a:endParaRPr lang="en-AU" sz="1600" b="0" u="none" strike="noStrike"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ctr" latinLnBrk="0" hangingPunct="1">
                        <a:lnSpc>
                          <a:spcPct val="110000"/>
                        </a:lnSpc>
                        <a:spcBef>
                          <a:spcPts val="300"/>
                        </a:spcBef>
                        <a:spcAft>
                          <a:spcPts val="0"/>
                        </a:spcAft>
                      </a:pPr>
                      <a:r>
                        <a:rPr lang="en-US" sz="1600" b="0" u="none" strike="noStrike" kern="1200" dirty="0">
                          <a:solidFill>
                            <a:schemeClr val="tx1"/>
                          </a:solidFill>
                          <a:effectLst/>
                          <a:latin typeface="+mn-lt"/>
                          <a:ea typeface="+mn-ea"/>
                          <a:cs typeface="+mn-cs"/>
                        </a:rPr>
                        <a:t>2.5</a:t>
                      </a:r>
                      <a:endParaRPr lang="en-AU" sz="1600" b="0" u="none" strike="noStrike"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ctr" latinLnBrk="0" hangingPunct="1">
                        <a:lnSpc>
                          <a:spcPct val="110000"/>
                        </a:lnSpc>
                        <a:spcBef>
                          <a:spcPts val="300"/>
                        </a:spcBef>
                        <a:spcAft>
                          <a:spcPts val="0"/>
                        </a:spcAft>
                      </a:pPr>
                      <a:r>
                        <a:rPr lang="en-US" sz="1600" b="0" u="none" strike="noStrike" kern="1200" dirty="0">
                          <a:solidFill>
                            <a:schemeClr val="tx1"/>
                          </a:solidFill>
                          <a:effectLst/>
                          <a:latin typeface="+mn-lt"/>
                          <a:ea typeface="+mn-ea"/>
                          <a:cs typeface="+mn-cs"/>
                        </a:rPr>
                        <a:t>0.84</a:t>
                      </a:r>
                      <a:endParaRPr lang="en-AU" sz="1600" b="0" u="none" strike="noStrike"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ctr" latinLnBrk="0" hangingPunct="1">
                        <a:lnSpc>
                          <a:spcPct val="110000"/>
                        </a:lnSpc>
                        <a:spcBef>
                          <a:spcPts val="300"/>
                        </a:spcBef>
                        <a:spcAft>
                          <a:spcPts val="0"/>
                        </a:spcAft>
                      </a:pPr>
                      <a:r>
                        <a:rPr lang="en-US" sz="1600" b="0" u="none" strike="noStrike" kern="1200" dirty="0">
                          <a:solidFill>
                            <a:schemeClr val="tx1"/>
                          </a:solidFill>
                          <a:effectLst/>
                          <a:latin typeface="+mn-lt"/>
                          <a:ea typeface="+mn-ea"/>
                          <a:cs typeface="+mn-cs"/>
                        </a:rPr>
                        <a:t>23.06</a:t>
                      </a:r>
                      <a:endParaRPr lang="en-AU" sz="1600" b="0" u="none" strike="noStrike"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14018">
                <a:tc>
                  <a:txBody>
                    <a:bodyPr/>
                    <a:lstStyle/>
                    <a:p>
                      <a:pPr marL="0" algn="ctr" defTabSz="914400" rtl="0" eaLnBrk="1" fontAlgn="ctr" latinLnBrk="0" hangingPunct="1">
                        <a:lnSpc>
                          <a:spcPct val="110000"/>
                        </a:lnSpc>
                        <a:spcBef>
                          <a:spcPts val="300"/>
                        </a:spcBef>
                        <a:spcAft>
                          <a:spcPts val="0"/>
                        </a:spcAft>
                      </a:pPr>
                      <a:r>
                        <a:rPr lang="en-AU" sz="1600" b="0" u="none" strike="noStrike" kern="1200" dirty="0">
                          <a:solidFill>
                            <a:schemeClr val="tx1"/>
                          </a:solidFill>
                          <a:effectLst/>
                          <a:latin typeface="+mn-lt"/>
                          <a:ea typeface="+mn-ea"/>
                          <a:cs typeface="+mn-cs"/>
                        </a:rPr>
                        <a:t>WO3</a:t>
                      </a:r>
                      <a:r>
                        <a:rPr lang="en-US" sz="1600" b="0" u="none" strike="noStrike" kern="1200" dirty="0">
                          <a:solidFill>
                            <a:schemeClr val="tx1"/>
                          </a:solidFill>
                          <a:effectLst/>
                          <a:latin typeface="+mn-lt"/>
                          <a:ea typeface="+mn-ea"/>
                          <a:cs typeface="+mn-cs"/>
                        </a:rPr>
                        <a:t> Head Grade</a:t>
                      </a:r>
                      <a:endParaRPr lang="en-AU" sz="1600" b="0" u="none" strike="noStrike"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algn="ctr" defTabSz="914400" rtl="0" eaLnBrk="1" fontAlgn="ctr" latinLnBrk="0" hangingPunct="1">
                        <a:lnSpc>
                          <a:spcPct val="110000"/>
                        </a:lnSpc>
                        <a:spcBef>
                          <a:spcPts val="300"/>
                        </a:spcBef>
                        <a:spcAft>
                          <a:spcPts val="0"/>
                        </a:spcAft>
                      </a:pPr>
                      <a:r>
                        <a:rPr lang="en-US" sz="1600" b="0" u="none" strike="noStrike" kern="1200" dirty="0">
                          <a:solidFill>
                            <a:schemeClr val="tx1"/>
                          </a:solidFill>
                          <a:effectLst/>
                          <a:latin typeface="+mn-lt"/>
                          <a:ea typeface="+mn-ea"/>
                          <a:cs typeface="+mn-cs"/>
                        </a:rPr>
                        <a:t>%</a:t>
                      </a:r>
                      <a:endParaRPr lang="en-AU" sz="1600" b="0" u="none" strike="noStrike"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ctr" latinLnBrk="0" hangingPunct="1">
                        <a:lnSpc>
                          <a:spcPct val="110000"/>
                        </a:lnSpc>
                        <a:spcBef>
                          <a:spcPts val="300"/>
                        </a:spcBef>
                        <a:spcAft>
                          <a:spcPts val="0"/>
                        </a:spcAft>
                      </a:pPr>
                      <a:r>
                        <a:rPr lang="en-US" sz="1600" b="0" u="none" strike="noStrike" kern="1200" dirty="0">
                          <a:solidFill>
                            <a:schemeClr val="tx1"/>
                          </a:solidFill>
                          <a:effectLst/>
                          <a:latin typeface="+mn-lt"/>
                          <a:ea typeface="+mn-ea"/>
                          <a:cs typeface="+mn-cs"/>
                        </a:rPr>
                        <a:t>0.18</a:t>
                      </a:r>
                      <a:endParaRPr lang="en-AU" sz="1600" b="0" u="none" strike="noStrike"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ctr" latinLnBrk="0" hangingPunct="1">
                        <a:lnSpc>
                          <a:spcPct val="110000"/>
                        </a:lnSpc>
                        <a:spcBef>
                          <a:spcPts val="300"/>
                        </a:spcBef>
                        <a:spcAft>
                          <a:spcPts val="0"/>
                        </a:spcAft>
                      </a:pPr>
                      <a:r>
                        <a:rPr lang="en-US" sz="1600" b="0" u="none" strike="noStrike" kern="1200" dirty="0">
                          <a:solidFill>
                            <a:schemeClr val="tx1"/>
                          </a:solidFill>
                          <a:effectLst/>
                          <a:latin typeface="+mn-lt"/>
                          <a:ea typeface="+mn-ea"/>
                          <a:cs typeface="+mn-cs"/>
                        </a:rPr>
                        <a:t>0.17</a:t>
                      </a:r>
                      <a:endParaRPr lang="en-AU" sz="1600" b="0" u="none" strike="noStrike"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ctr" latinLnBrk="0" hangingPunct="1">
                        <a:lnSpc>
                          <a:spcPct val="110000"/>
                        </a:lnSpc>
                        <a:spcBef>
                          <a:spcPts val="300"/>
                        </a:spcBef>
                        <a:spcAft>
                          <a:spcPts val="0"/>
                        </a:spcAft>
                      </a:pPr>
                      <a:r>
                        <a:rPr lang="en-US" sz="1600" b="0" u="none" strike="noStrike" kern="1200" dirty="0">
                          <a:solidFill>
                            <a:schemeClr val="tx1"/>
                          </a:solidFill>
                          <a:effectLst/>
                          <a:latin typeface="+mn-lt"/>
                          <a:ea typeface="+mn-ea"/>
                          <a:cs typeface="+mn-cs"/>
                        </a:rPr>
                        <a:t>0.19</a:t>
                      </a:r>
                      <a:endParaRPr lang="en-AU" sz="1600" b="0" u="none" strike="noStrike"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ctr" latinLnBrk="0" hangingPunct="1">
                        <a:lnSpc>
                          <a:spcPct val="110000"/>
                        </a:lnSpc>
                        <a:spcBef>
                          <a:spcPts val="300"/>
                        </a:spcBef>
                        <a:spcAft>
                          <a:spcPts val="0"/>
                        </a:spcAft>
                      </a:pPr>
                      <a:r>
                        <a:rPr lang="en-US" sz="1600" b="0" u="none" strike="noStrike" kern="1200" dirty="0">
                          <a:solidFill>
                            <a:schemeClr val="tx1"/>
                          </a:solidFill>
                          <a:effectLst/>
                          <a:latin typeface="+mn-lt"/>
                          <a:ea typeface="+mn-ea"/>
                          <a:cs typeface="+mn-cs"/>
                        </a:rPr>
                        <a:t>0.13</a:t>
                      </a:r>
                      <a:endParaRPr lang="en-AU" sz="1600" b="0" u="none" strike="noStrike"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ctr" latinLnBrk="0" hangingPunct="1">
                        <a:lnSpc>
                          <a:spcPct val="110000"/>
                        </a:lnSpc>
                        <a:spcBef>
                          <a:spcPts val="300"/>
                        </a:spcBef>
                        <a:spcAft>
                          <a:spcPts val="0"/>
                        </a:spcAft>
                      </a:pPr>
                      <a:r>
                        <a:rPr lang="en-US" sz="1600" b="0" u="none" strike="noStrike" kern="1200" dirty="0">
                          <a:solidFill>
                            <a:schemeClr val="tx1"/>
                          </a:solidFill>
                          <a:effectLst/>
                          <a:latin typeface="+mn-lt"/>
                          <a:ea typeface="+mn-ea"/>
                          <a:cs typeface="+mn-cs"/>
                        </a:rPr>
                        <a:t>0.13</a:t>
                      </a:r>
                      <a:endParaRPr lang="en-AU" sz="1600" b="0" u="none" strike="noStrike"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ctr" latinLnBrk="0" hangingPunct="1">
                        <a:lnSpc>
                          <a:spcPct val="110000"/>
                        </a:lnSpc>
                        <a:spcBef>
                          <a:spcPts val="300"/>
                        </a:spcBef>
                        <a:spcAft>
                          <a:spcPts val="0"/>
                        </a:spcAft>
                      </a:pPr>
                      <a:r>
                        <a:rPr lang="en-US" sz="1600" b="0" u="none" strike="noStrike" kern="1200" dirty="0">
                          <a:solidFill>
                            <a:schemeClr val="tx1"/>
                          </a:solidFill>
                          <a:effectLst/>
                          <a:latin typeface="+mn-lt"/>
                          <a:ea typeface="+mn-ea"/>
                          <a:cs typeface="+mn-cs"/>
                        </a:rPr>
                        <a:t>0.11</a:t>
                      </a:r>
                      <a:endParaRPr lang="en-AU" sz="1600" b="0" u="none" strike="noStrike"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ctr" latinLnBrk="0" hangingPunct="1">
                        <a:lnSpc>
                          <a:spcPct val="110000"/>
                        </a:lnSpc>
                        <a:spcBef>
                          <a:spcPts val="300"/>
                        </a:spcBef>
                        <a:spcAft>
                          <a:spcPts val="0"/>
                        </a:spcAft>
                      </a:pPr>
                      <a:r>
                        <a:rPr lang="en-US" sz="1600" b="0" u="none" strike="noStrike" kern="1200" dirty="0">
                          <a:solidFill>
                            <a:schemeClr val="tx1"/>
                          </a:solidFill>
                          <a:effectLst/>
                          <a:latin typeface="+mn-lt"/>
                          <a:ea typeface="+mn-ea"/>
                          <a:cs typeface="+mn-cs"/>
                        </a:rPr>
                        <a:t>0.12</a:t>
                      </a:r>
                      <a:endParaRPr lang="en-AU" sz="1600" b="0" u="none" strike="noStrike"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ctr" latinLnBrk="0" hangingPunct="1">
                        <a:lnSpc>
                          <a:spcPct val="110000"/>
                        </a:lnSpc>
                        <a:spcBef>
                          <a:spcPts val="300"/>
                        </a:spcBef>
                        <a:spcAft>
                          <a:spcPts val="0"/>
                        </a:spcAft>
                      </a:pPr>
                      <a:r>
                        <a:rPr lang="en-US" sz="1600" b="0" u="none" strike="noStrike" kern="1200" dirty="0">
                          <a:solidFill>
                            <a:schemeClr val="tx1"/>
                          </a:solidFill>
                          <a:effectLst/>
                          <a:latin typeface="+mn-lt"/>
                          <a:ea typeface="+mn-ea"/>
                          <a:cs typeface="+mn-cs"/>
                        </a:rPr>
                        <a:t>0.12</a:t>
                      </a:r>
                      <a:endParaRPr lang="en-AU" sz="1600" b="0" u="none" strike="noStrike"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ctr" latinLnBrk="0" hangingPunct="1">
                        <a:lnSpc>
                          <a:spcPct val="110000"/>
                        </a:lnSpc>
                        <a:spcBef>
                          <a:spcPts val="300"/>
                        </a:spcBef>
                        <a:spcAft>
                          <a:spcPts val="0"/>
                        </a:spcAft>
                      </a:pPr>
                      <a:r>
                        <a:rPr lang="en-US" sz="1600" b="0" u="none" strike="noStrike" kern="1200" dirty="0">
                          <a:solidFill>
                            <a:schemeClr val="tx1"/>
                          </a:solidFill>
                          <a:effectLst/>
                          <a:latin typeface="+mn-lt"/>
                          <a:ea typeface="+mn-ea"/>
                          <a:cs typeface="+mn-cs"/>
                        </a:rPr>
                        <a:t>0.17</a:t>
                      </a:r>
                      <a:endParaRPr lang="en-AU" sz="1600" b="0" u="none" strike="noStrike"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ctr" latinLnBrk="0" hangingPunct="1">
                        <a:lnSpc>
                          <a:spcPct val="110000"/>
                        </a:lnSpc>
                        <a:spcBef>
                          <a:spcPts val="300"/>
                        </a:spcBef>
                        <a:spcAft>
                          <a:spcPts val="0"/>
                        </a:spcAft>
                      </a:pPr>
                      <a:r>
                        <a:rPr lang="en-US" sz="1600" b="0" u="none" strike="noStrike" kern="1200" dirty="0">
                          <a:solidFill>
                            <a:schemeClr val="tx1"/>
                          </a:solidFill>
                          <a:effectLst/>
                          <a:latin typeface="+mn-lt"/>
                          <a:ea typeface="+mn-ea"/>
                          <a:cs typeface="+mn-cs"/>
                        </a:rPr>
                        <a:t>0.15</a:t>
                      </a:r>
                      <a:endParaRPr lang="en-AU" sz="1600" b="0" u="none" strike="noStrike"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ctr" latinLnBrk="0" hangingPunct="1">
                        <a:lnSpc>
                          <a:spcPct val="110000"/>
                        </a:lnSpc>
                        <a:spcBef>
                          <a:spcPts val="300"/>
                        </a:spcBef>
                        <a:spcAft>
                          <a:spcPts val="0"/>
                        </a:spcAft>
                      </a:pPr>
                      <a:r>
                        <a:rPr lang="en-US" sz="1600" b="0" u="none" strike="noStrike" kern="1200" dirty="0">
                          <a:solidFill>
                            <a:schemeClr val="tx1"/>
                          </a:solidFill>
                          <a:effectLst/>
                          <a:latin typeface="+mn-lt"/>
                          <a:ea typeface="+mn-ea"/>
                          <a:cs typeface="+mn-cs"/>
                        </a:rPr>
                        <a:t>0.15</a:t>
                      </a:r>
                      <a:endParaRPr lang="en-AU" sz="1600" b="0" u="none" strike="noStrike"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14018">
                <a:tc>
                  <a:txBody>
                    <a:bodyPr/>
                    <a:lstStyle/>
                    <a:p>
                      <a:pPr marL="0" algn="ctr" defTabSz="914400" rtl="0" eaLnBrk="1" fontAlgn="ctr" latinLnBrk="0" hangingPunct="1">
                        <a:lnSpc>
                          <a:spcPct val="110000"/>
                        </a:lnSpc>
                        <a:spcBef>
                          <a:spcPts val="300"/>
                        </a:spcBef>
                        <a:spcAft>
                          <a:spcPts val="0"/>
                        </a:spcAft>
                      </a:pPr>
                      <a:r>
                        <a:rPr lang="en-AU" sz="1600" b="0" u="none" strike="noStrike" kern="1200" dirty="0">
                          <a:solidFill>
                            <a:schemeClr val="tx1"/>
                          </a:solidFill>
                          <a:effectLst/>
                          <a:latin typeface="+mn-lt"/>
                          <a:ea typeface="+mn-ea"/>
                          <a:cs typeface="+mn-cs"/>
                        </a:rPr>
                        <a:t>WO3</a:t>
                      </a:r>
                      <a:r>
                        <a:rPr lang="en-US" sz="1600" b="0" u="none" strike="noStrike" kern="1200" dirty="0">
                          <a:solidFill>
                            <a:schemeClr val="tx1"/>
                          </a:solidFill>
                          <a:effectLst/>
                          <a:latin typeface="+mn-lt"/>
                          <a:ea typeface="+mn-ea"/>
                          <a:cs typeface="+mn-cs"/>
                        </a:rPr>
                        <a:t> Tonnes Produced</a:t>
                      </a:r>
                      <a:endParaRPr lang="en-AU" sz="1600" b="0" u="none" strike="noStrike"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algn="ctr" defTabSz="914400" rtl="0" eaLnBrk="1" fontAlgn="ctr" latinLnBrk="0" hangingPunct="1">
                        <a:lnSpc>
                          <a:spcPct val="110000"/>
                        </a:lnSpc>
                        <a:spcBef>
                          <a:spcPts val="300"/>
                        </a:spcBef>
                        <a:spcAft>
                          <a:spcPts val="0"/>
                        </a:spcAft>
                      </a:pPr>
                      <a:r>
                        <a:rPr lang="en-US" sz="1600" b="0" u="none" strike="noStrike" kern="1200" dirty="0">
                          <a:solidFill>
                            <a:schemeClr val="tx1"/>
                          </a:solidFill>
                          <a:effectLst/>
                          <a:latin typeface="+mn-lt"/>
                          <a:ea typeface="+mn-ea"/>
                          <a:cs typeface="+mn-cs"/>
                        </a:rPr>
                        <a:t>Kt</a:t>
                      </a:r>
                      <a:endParaRPr lang="en-AU" sz="1600" b="0" u="none" strike="noStrike"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algn="ctr" defTabSz="914400" rtl="0" eaLnBrk="1" fontAlgn="ctr" latinLnBrk="0" hangingPunct="1">
                        <a:lnSpc>
                          <a:spcPct val="110000"/>
                        </a:lnSpc>
                        <a:spcBef>
                          <a:spcPts val="300"/>
                        </a:spcBef>
                        <a:spcAft>
                          <a:spcPts val="0"/>
                        </a:spcAft>
                      </a:pPr>
                      <a:r>
                        <a:rPr lang="en-US" sz="1600" b="0" u="none" strike="noStrike" kern="1200" dirty="0">
                          <a:solidFill>
                            <a:schemeClr val="tx1"/>
                          </a:solidFill>
                          <a:effectLst/>
                          <a:latin typeface="+mn-lt"/>
                          <a:ea typeface="+mn-ea"/>
                          <a:cs typeface="+mn-cs"/>
                        </a:rPr>
                        <a:t>2.98</a:t>
                      </a:r>
                      <a:endParaRPr lang="en-AU" sz="1600" b="0" u="none" strike="noStrike"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algn="ctr" defTabSz="914400" rtl="0" eaLnBrk="1" fontAlgn="ctr" latinLnBrk="0" hangingPunct="1">
                        <a:lnSpc>
                          <a:spcPct val="110000"/>
                        </a:lnSpc>
                        <a:spcBef>
                          <a:spcPts val="300"/>
                        </a:spcBef>
                        <a:spcAft>
                          <a:spcPts val="0"/>
                        </a:spcAft>
                      </a:pPr>
                      <a:r>
                        <a:rPr lang="en-US" sz="1600" b="0" u="none" strike="noStrike" kern="1200" dirty="0">
                          <a:solidFill>
                            <a:schemeClr val="tx1"/>
                          </a:solidFill>
                          <a:effectLst/>
                          <a:latin typeface="+mn-lt"/>
                          <a:ea typeface="+mn-ea"/>
                          <a:cs typeface="+mn-cs"/>
                        </a:rPr>
                        <a:t>3.19</a:t>
                      </a:r>
                      <a:endParaRPr lang="en-AU" sz="1600" b="0" u="none" strike="noStrike"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algn="ctr" defTabSz="914400" rtl="0" eaLnBrk="1" fontAlgn="ctr" latinLnBrk="0" hangingPunct="1">
                        <a:lnSpc>
                          <a:spcPct val="110000"/>
                        </a:lnSpc>
                        <a:spcBef>
                          <a:spcPts val="300"/>
                        </a:spcBef>
                        <a:spcAft>
                          <a:spcPts val="0"/>
                        </a:spcAft>
                      </a:pPr>
                      <a:r>
                        <a:rPr lang="en-US" sz="1600" b="0" u="none" strike="noStrike" kern="1200" dirty="0">
                          <a:solidFill>
                            <a:schemeClr val="tx1"/>
                          </a:solidFill>
                          <a:effectLst/>
                          <a:latin typeface="+mn-lt"/>
                          <a:ea typeface="+mn-ea"/>
                          <a:cs typeface="+mn-cs"/>
                        </a:rPr>
                        <a:t>3.54</a:t>
                      </a:r>
                      <a:endParaRPr lang="en-AU" sz="1600" b="0" u="none" strike="noStrike"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algn="ctr" defTabSz="914400" rtl="0" eaLnBrk="1" fontAlgn="ctr" latinLnBrk="0" hangingPunct="1">
                        <a:lnSpc>
                          <a:spcPct val="110000"/>
                        </a:lnSpc>
                        <a:spcBef>
                          <a:spcPts val="300"/>
                        </a:spcBef>
                        <a:spcAft>
                          <a:spcPts val="0"/>
                        </a:spcAft>
                      </a:pPr>
                      <a:r>
                        <a:rPr lang="en-US" sz="1600" b="0" u="none" strike="noStrike" kern="1200" dirty="0">
                          <a:solidFill>
                            <a:schemeClr val="tx1"/>
                          </a:solidFill>
                          <a:effectLst/>
                          <a:latin typeface="+mn-lt"/>
                          <a:ea typeface="+mn-ea"/>
                          <a:cs typeface="+mn-cs"/>
                        </a:rPr>
                        <a:t>2.29</a:t>
                      </a:r>
                      <a:endParaRPr lang="en-AU" sz="1600" b="0" u="none" strike="noStrike"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algn="ctr" defTabSz="914400" rtl="0" eaLnBrk="1" fontAlgn="ctr" latinLnBrk="0" hangingPunct="1">
                        <a:lnSpc>
                          <a:spcPct val="110000"/>
                        </a:lnSpc>
                        <a:spcBef>
                          <a:spcPts val="300"/>
                        </a:spcBef>
                        <a:spcAft>
                          <a:spcPts val="0"/>
                        </a:spcAft>
                      </a:pPr>
                      <a:r>
                        <a:rPr lang="en-US" sz="1600" b="0" u="none" strike="noStrike" kern="1200" dirty="0">
                          <a:solidFill>
                            <a:schemeClr val="tx1"/>
                          </a:solidFill>
                          <a:effectLst/>
                          <a:latin typeface="+mn-lt"/>
                          <a:ea typeface="+mn-ea"/>
                          <a:cs typeface="+mn-cs"/>
                        </a:rPr>
                        <a:t>2.3</a:t>
                      </a:r>
                      <a:endParaRPr lang="en-AU" sz="1600" b="0" u="none" strike="noStrike"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algn="ctr" defTabSz="914400" rtl="0" eaLnBrk="1" fontAlgn="ctr" latinLnBrk="0" hangingPunct="1">
                        <a:lnSpc>
                          <a:spcPct val="110000"/>
                        </a:lnSpc>
                        <a:spcBef>
                          <a:spcPts val="300"/>
                        </a:spcBef>
                        <a:spcAft>
                          <a:spcPts val="0"/>
                        </a:spcAft>
                      </a:pPr>
                      <a:r>
                        <a:rPr lang="en-US" sz="1600" b="0" u="none" strike="noStrike" kern="1200" dirty="0">
                          <a:solidFill>
                            <a:schemeClr val="tx1"/>
                          </a:solidFill>
                          <a:effectLst/>
                          <a:latin typeface="+mn-lt"/>
                          <a:ea typeface="+mn-ea"/>
                          <a:cs typeface="+mn-cs"/>
                        </a:rPr>
                        <a:t>2.05</a:t>
                      </a:r>
                      <a:endParaRPr lang="en-AU" sz="1600" b="0" u="none" strike="noStrike"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algn="ctr" defTabSz="914400" rtl="0" eaLnBrk="1" fontAlgn="ctr" latinLnBrk="0" hangingPunct="1">
                        <a:lnSpc>
                          <a:spcPct val="110000"/>
                        </a:lnSpc>
                        <a:spcBef>
                          <a:spcPts val="300"/>
                        </a:spcBef>
                        <a:spcAft>
                          <a:spcPts val="0"/>
                        </a:spcAft>
                      </a:pPr>
                      <a:r>
                        <a:rPr lang="en-US" sz="1600" b="0" u="none" strike="noStrike" kern="1200" dirty="0">
                          <a:solidFill>
                            <a:schemeClr val="tx1"/>
                          </a:solidFill>
                          <a:effectLst/>
                          <a:latin typeface="+mn-lt"/>
                          <a:ea typeface="+mn-ea"/>
                          <a:cs typeface="+mn-cs"/>
                        </a:rPr>
                        <a:t>2.2</a:t>
                      </a:r>
                      <a:endParaRPr lang="en-AU" sz="1600" b="0" u="none" strike="noStrike"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algn="ctr" defTabSz="914400" rtl="0" eaLnBrk="1" fontAlgn="ctr" latinLnBrk="0" hangingPunct="1">
                        <a:lnSpc>
                          <a:spcPct val="110000"/>
                        </a:lnSpc>
                        <a:spcBef>
                          <a:spcPts val="300"/>
                        </a:spcBef>
                        <a:spcAft>
                          <a:spcPts val="0"/>
                        </a:spcAft>
                      </a:pPr>
                      <a:r>
                        <a:rPr lang="en-US" sz="1600" b="0" u="none" strike="noStrike" kern="1200" dirty="0">
                          <a:solidFill>
                            <a:schemeClr val="tx1"/>
                          </a:solidFill>
                          <a:effectLst/>
                          <a:latin typeface="+mn-lt"/>
                          <a:ea typeface="+mn-ea"/>
                          <a:cs typeface="+mn-cs"/>
                        </a:rPr>
                        <a:t>2.29</a:t>
                      </a:r>
                      <a:endParaRPr lang="en-AU" sz="1600" b="0" u="none" strike="noStrike"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algn="ctr" defTabSz="914400" rtl="0" eaLnBrk="1" fontAlgn="ctr" latinLnBrk="0" hangingPunct="1">
                        <a:lnSpc>
                          <a:spcPct val="110000"/>
                        </a:lnSpc>
                        <a:spcBef>
                          <a:spcPts val="300"/>
                        </a:spcBef>
                        <a:spcAft>
                          <a:spcPts val="0"/>
                        </a:spcAft>
                      </a:pPr>
                      <a:r>
                        <a:rPr lang="en-US" sz="1600" b="0" u="none" strike="noStrike" kern="1200" dirty="0">
                          <a:solidFill>
                            <a:schemeClr val="tx1"/>
                          </a:solidFill>
                          <a:effectLst/>
                          <a:latin typeface="+mn-lt"/>
                          <a:ea typeface="+mn-ea"/>
                          <a:cs typeface="+mn-cs"/>
                        </a:rPr>
                        <a:t>3.09</a:t>
                      </a:r>
                      <a:endParaRPr lang="en-AU" sz="1600" b="0" u="none" strike="noStrike"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algn="ctr" defTabSz="914400" rtl="0" eaLnBrk="1" fontAlgn="ctr" latinLnBrk="0" hangingPunct="1">
                        <a:lnSpc>
                          <a:spcPct val="110000"/>
                        </a:lnSpc>
                        <a:spcBef>
                          <a:spcPts val="300"/>
                        </a:spcBef>
                        <a:spcAft>
                          <a:spcPts val="0"/>
                        </a:spcAft>
                      </a:pPr>
                      <a:r>
                        <a:rPr lang="en-US" sz="1600" b="0" u="none" strike="noStrike" kern="1200" dirty="0">
                          <a:solidFill>
                            <a:schemeClr val="tx1"/>
                          </a:solidFill>
                          <a:effectLst/>
                          <a:latin typeface="+mn-lt"/>
                          <a:ea typeface="+mn-ea"/>
                          <a:cs typeface="+mn-cs"/>
                        </a:rPr>
                        <a:t>0.96</a:t>
                      </a:r>
                      <a:endParaRPr lang="en-AU" sz="1600" b="0" u="none" strike="noStrike"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algn="ctr" defTabSz="914400" rtl="0" eaLnBrk="1" fontAlgn="ctr" latinLnBrk="0" hangingPunct="1">
                        <a:lnSpc>
                          <a:spcPct val="110000"/>
                        </a:lnSpc>
                        <a:spcBef>
                          <a:spcPts val="300"/>
                        </a:spcBef>
                        <a:spcAft>
                          <a:spcPts val="0"/>
                        </a:spcAft>
                      </a:pPr>
                      <a:r>
                        <a:rPr lang="en-US" sz="1600" b="0" u="none" strike="noStrike" kern="1200" dirty="0">
                          <a:solidFill>
                            <a:schemeClr val="tx1"/>
                          </a:solidFill>
                          <a:effectLst/>
                          <a:latin typeface="+mn-lt"/>
                          <a:ea typeface="+mn-ea"/>
                          <a:cs typeface="+mn-cs"/>
                        </a:rPr>
                        <a:t>24.89</a:t>
                      </a:r>
                      <a:endParaRPr lang="en-AU" sz="1600" b="0" u="none" strike="noStrike"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r>
            </a:tbl>
          </a:graphicData>
        </a:graphic>
      </p:graphicFrame>
      <p:pic>
        <p:nvPicPr>
          <p:cNvPr id="2049"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l="9717" r="7832"/>
          <a:stretch/>
        </p:blipFill>
        <p:spPr bwMode="auto">
          <a:xfrm>
            <a:off x="4634873" y="1175641"/>
            <a:ext cx="4210113" cy="2798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08624" y="1279380"/>
            <a:ext cx="4426250" cy="2591479"/>
          </a:xfrm>
          <a:prstGeom prst="rect">
            <a:avLst/>
          </a:prstGeom>
        </p:spPr>
        <p:txBody>
          <a:bodyPr wrap="square">
            <a:spAutoFit/>
          </a:bodyPr>
          <a:lstStyle/>
          <a:p>
            <a:pPr marL="285750" indent="-285750" defTabSz="914400">
              <a:lnSpc>
                <a:spcPct val="80000"/>
              </a:lnSpc>
              <a:spcAft>
                <a:spcPts val="600"/>
              </a:spcAft>
              <a:buFont typeface="Wingdings" panose="05000000000000000000" pitchFamily="2" charset="2"/>
              <a:buChar char="§"/>
            </a:pPr>
            <a:r>
              <a:rPr lang="en-AU" sz="1800" dirty="0" smtClean="0"/>
              <a:t>10 year mine life: 9 years mining, </a:t>
            </a:r>
            <a:r>
              <a:rPr lang="en-AU" sz="1800" dirty="0"/>
              <a:t>after which low grade stockpiles will be processed. </a:t>
            </a:r>
          </a:p>
          <a:p>
            <a:pPr marL="285750" indent="-285750" defTabSz="914400">
              <a:lnSpc>
                <a:spcPct val="80000"/>
              </a:lnSpc>
              <a:spcAft>
                <a:spcPts val="600"/>
              </a:spcAft>
              <a:buFont typeface="Wingdings" panose="05000000000000000000" pitchFamily="2" charset="2"/>
              <a:buChar char="§"/>
            </a:pPr>
            <a:r>
              <a:rPr lang="en-AU" sz="1800" dirty="0" smtClean="0"/>
              <a:t>Mine production scheduled to feed a 2.5Mtpa processing plant.</a:t>
            </a:r>
          </a:p>
          <a:p>
            <a:pPr marL="285750" indent="-285750" defTabSz="914400">
              <a:lnSpc>
                <a:spcPct val="80000"/>
              </a:lnSpc>
              <a:spcAft>
                <a:spcPts val="600"/>
              </a:spcAft>
              <a:buFont typeface="Wingdings" panose="05000000000000000000" pitchFamily="2" charset="2"/>
              <a:buChar char="§"/>
            </a:pPr>
            <a:r>
              <a:rPr lang="en-AU" sz="1800" dirty="0" smtClean="0"/>
              <a:t>Open cut mining using 200t hydraulic </a:t>
            </a:r>
            <a:r>
              <a:rPr lang="en-AU" sz="1800" dirty="0"/>
              <a:t>excavator </a:t>
            </a:r>
            <a:r>
              <a:rPr lang="en-AU" sz="1800" dirty="0" smtClean="0"/>
              <a:t>and 5 x 100t dump trucks.</a:t>
            </a:r>
          </a:p>
          <a:p>
            <a:pPr marL="285750" indent="-285750" defTabSz="914400">
              <a:lnSpc>
                <a:spcPct val="80000"/>
              </a:lnSpc>
              <a:spcAft>
                <a:spcPts val="600"/>
              </a:spcAft>
              <a:buFont typeface="Wingdings" panose="05000000000000000000" pitchFamily="2" charset="2"/>
              <a:buChar char="§"/>
            </a:pPr>
            <a:r>
              <a:rPr lang="en-AU" sz="1800" dirty="0" smtClean="0"/>
              <a:t>Highly visible ore – assists with selective </a:t>
            </a:r>
            <a:r>
              <a:rPr lang="en-AU" sz="1800" dirty="0"/>
              <a:t>mining.</a:t>
            </a:r>
          </a:p>
          <a:p>
            <a:pPr marL="285750" indent="-285750" defTabSz="914400">
              <a:lnSpc>
                <a:spcPct val="80000"/>
              </a:lnSpc>
              <a:spcAft>
                <a:spcPts val="600"/>
              </a:spcAft>
              <a:buFont typeface="Wingdings" panose="05000000000000000000" pitchFamily="2" charset="2"/>
              <a:buChar char="§"/>
            </a:pPr>
            <a:endParaRPr lang="en-AU" sz="1600" dirty="0"/>
          </a:p>
        </p:txBody>
      </p:sp>
    </p:spTree>
    <p:extLst>
      <p:ext uri="{BB962C8B-B14F-4D97-AF65-F5344CB8AC3E}">
        <p14:creationId xmlns:p14="http://schemas.microsoft.com/office/powerpoint/2010/main" val="120013455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3486</TotalTime>
  <Words>3231</Words>
  <Application>Microsoft Office PowerPoint</Application>
  <PresentationFormat>On-screen Show (4:3)</PresentationFormat>
  <Paragraphs>464</Paragraphs>
  <Slides>21</Slides>
  <Notes>21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Courier New</vt:lpstr>
      <vt:lpstr>Calibri</vt:lpstr>
      <vt:lpstr>Wingdings</vt:lpstr>
      <vt:lpstr>Arial</vt:lpstr>
      <vt:lpstr>Times New Roman</vt:lpstr>
      <vt:lpstr>Office Theme</vt:lpstr>
      <vt:lpstr>PowerPoint Presentation</vt:lpstr>
      <vt:lpstr>PowerPoint Presentation</vt:lpstr>
      <vt:lpstr>Investment Highlights</vt:lpstr>
      <vt:lpstr>Company Overview and Structure</vt:lpstr>
      <vt:lpstr>Tungsten – a Vital Metal with Strategic Importance</vt:lpstr>
      <vt:lpstr>Tungsten Demand Expected to Grow</vt:lpstr>
      <vt:lpstr>Watershed Project</vt:lpstr>
      <vt:lpstr>Watershed Mineral Resources and Ore Reserves</vt:lpstr>
      <vt:lpstr>Mine Plan and Production Schedule</vt:lpstr>
      <vt:lpstr>Processing Flowsheet</vt:lpstr>
      <vt:lpstr>Project Capital and Operating Costs</vt:lpstr>
      <vt:lpstr>Watershed Financials</vt:lpstr>
      <vt:lpstr>Opportunities</vt:lpstr>
      <vt:lpstr>Summary</vt:lpstr>
      <vt:lpstr>PowerPoint Presentation</vt:lpstr>
      <vt:lpstr>PowerPoint Presentation</vt:lpstr>
      <vt:lpstr>PowerPoint Presentation</vt:lpstr>
      <vt:lpstr>China – Focused on Domestic Needs First</vt:lpstr>
      <vt:lpstr>Watershed – Well Placed to Meet Japan’s Tungsten Needs</vt:lpstr>
      <vt:lpstr>Exciting Exploration Potential</vt:lpstr>
      <vt:lpstr>Exploration Pipeline to Drive Growth</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Strizek</dc:creator>
  <cp:lastModifiedBy>Ian Hobson</cp:lastModifiedBy>
  <cp:revision>676</cp:revision>
  <dcterms:created xsi:type="dcterms:W3CDTF">2006-08-16T00:00:00Z</dcterms:created>
  <dcterms:modified xsi:type="dcterms:W3CDTF">2015-02-16T08:09:48Z</dcterms:modified>
</cp:coreProperties>
</file>